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7" r:id="rId4"/>
    <p:sldId id="278" r:id="rId5"/>
    <p:sldId id="279" r:id="rId6"/>
    <p:sldId id="281" r:id="rId7"/>
    <p:sldId id="282" r:id="rId8"/>
    <p:sldId id="280" r:id="rId9"/>
    <p:sldId id="256" r:id="rId10"/>
    <p:sldId id="257" r:id="rId11"/>
    <p:sldId id="258" r:id="rId12"/>
    <p:sldId id="259" r:id="rId13"/>
    <p:sldId id="263" r:id="rId14"/>
    <p:sldId id="262" r:id="rId15"/>
    <p:sldId id="260" r:id="rId16"/>
    <p:sldId id="261" r:id="rId17"/>
    <p:sldId id="274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68ADC1-BFE1-4A71-B69C-B39D1CA9F9AE}" v="29" dt="2022-06-10T18:33:49.9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9" d="100"/>
          <a:sy n="49" d="100"/>
        </p:scale>
        <p:origin x="58" y="6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379282-AF03-467B-AD0E-2F439BC1B2E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09E22C2-418E-4A65-A105-9F706692DA48}">
      <dgm:prSet/>
      <dgm:spPr/>
      <dgm:t>
        <a:bodyPr/>
        <a:lstStyle/>
        <a:p>
          <a:r>
            <a:rPr lang="en-US"/>
            <a:t>Financial</a:t>
          </a:r>
        </a:p>
      </dgm:t>
    </dgm:pt>
    <dgm:pt modelId="{F98DF763-51C1-4A5A-923E-D8F424A9011C}" type="parTrans" cxnId="{7A1B4898-A3D9-40C9-B645-95146AF7B018}">
      <dgm:prSet/>
      <dgm:spPr/>
      <dgm:t>
        <a:bodyPr/>
        <a:lstStyle/>
        <a:p>
          <a:endParaRPr lang="en-US"/>
        </a:p>
      </dgm:t>
    </dgm:pt>
    <dgm:pt modelId="{FF01530A-4E0D-43FC-816A-4850743CCA2D}" type="sibTrans" cxnId="{7A1B4898-A3D9-40C9-B645-95146AF7B018}">
      <dgm:prSet/>
      <dgm:spPr/>
      <dgm:t>
        <a:bodyPr/>
        <a:lstStyle/>
        <a:p>
          <a:endParaRPr lang="en-US"/>
        </a:p>
      </dgm:t>
    </dgm:pt>
    <dgm:pt modelId="{C7E76C6E-1F51-46CD-A2AB-FABC3D41E713}">
      <dgm:prSet/>
      <dgm:spPr/>
      <dgm:t>
        <a:bodyPr/>
        <a:lstStyle/>
        <a:p>
          <a:r>
            <a:rPr lang="en-US"/>
            <a:t>Health</a:t>
          </a:r>
        </a:p>
      </dgm:t>
    </dgm:pt>
    <dgm:pt modelId="{4D8934B8-652D-40C5-A1BC-0F89C044BCC8}" type="parTrans" cxnId="{2C07D668-FD08-43D5-A5AB-C616F1FAD12A}">
      <dgm:prSet/>
      <dgm:spPr/>
      <dgm:t>
        <a:bodyPr/>
        <a:lstStyle/>
        <a:p>
          <a:endParaRPr lang="en-US"/>
        </a:p>
      </dgm:t>
    </dgm:pt>
    <dgm:pt modelId="{507DCC7B-FF6B-43DB-91F6-3930D032E944}" type="sibTrans" cxnId="{2C07D668-FD08-43D5-A5AB-C616F1FAD12A}">
      <dgm:prSet/>
      <dgm:spPr/>
      <dgm:t>
        <a:bodyPr/>
        <a:lstStyle/>
        <a:p>
          <a:endParaRPr lang="en-US"/>
        </a:p>
      </dgm:t>
    </dgm:pt>
    <dgm:pt modelId="{98ADA273-0FE5-44AA-B87F-1375AFD2F923}">
      <dgm:prSet/>
      <dgm:spPr/>
      <dgm:t>
        <a:bodyPr/>
        <a:lstStyle/>
        <a:p>
          <a:r>
            <a:rPr lang="en-US"/>
            <a:t>Well-being</a:t>
          </a:r>
        </a:p>
      </dgm:t>
    </dgm:pt>
    <dgm:pt modelId="{D564DE5D-EF6D-4C6E-B053-E9E1038ED48A}" type="parTrans" cxnId="{9D63FC55-DCA0-4015-9FBE-8FDAB408BBF4}">
      <dgm:prSet/>
      <dgm:spPr/>
      <dgm:t>
        <a:bodyPr/>
        <a:lstStyle/>
        <a:p>
          <a:endParaRPr lang="en-US"/>
        </a:p>
      </dgm:t>
    </dgm:pt>
    <dgm:pt modelId="{5BE1D819-E0FC-46E7-A5E3-A4158ACD1E35}" type="sibTrans" cxnId="{9D63FC55-DCA0-4015-9FBE-8FDAB408BBF4}">
      <dgm:prSet/>
      <dgm:spPr/>
      <dgm:t>
        <a:bodyPr/>
        <a:lstStyle/>
        <a:p>
          <a:endParaRPr lang="en-US"/>
        </a:p>
      </dgm:t>
    </dgm:pt>
    <dgm:pt modelId="{4F788E94-1DC7-4F26-88D7-6DEDDD3F0FE9}" type="pres">
      <dgm:prSet presAssocID="{38379282-AF03-467B-AD0E-2F439BC1B2E5}" presName="root" presStyleCnt="0">
        <dgm:presLayoutVars>
          <dgm:dir/>
          <dgm:resizeHandles val="exact"/>
        </dgm:presLayoutVars>
      </dgm:prSet>
      <dgm:spPr/>
    </dgm:pt>
    <dgm:pt modelId="{35FDA45D-3AA4-4718-A4C4-F3DF0E193762}" type="pres">
      <dgm:prSet presAssocID="{109E22C2-418E-4A65-A105-9F706692DA48}" presName="compNode" presStyleCnt="0"/>
      <dgm:spPr/>
    </dgm:pt>
    <dgm:pt modelId="{C09BB0CD-2A98-412C-AEA1-E63FAED34335}" type="pres">
      <dgm:prSet presAssocID="{109E22C2-418E-4A65-A105-9F706692DA48}" presName="bgRect" presStyleLbl="bgShp" presStyleIdx="0" presStyleCnt="3"/>
      <dgm:spPr/>
    </dgm:pt>
    <dgm:pt modelId="{648EEB8D-FD7A-4D60-BC7E-14D0E0C19465}" type="pres">
      <dgm:prSet presAssocID="{109E22C2-418E-4A65-A105-9F706692DA4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B4263A94-4662-4C7E-9E7F-5B0E4AFCD7C2}" type="pres">
      <dgm:prSet presAssocID="{109E22C2-418E-4A65-A105-9F706692DA48}" presName="spaceRect" presStyleCnt="0"/>
      <dgm:spPr/>
    </dgm:pt>
    <dgm:pt modelId="{C72C54B5-DAF7-4250-99B0-6858429628CE}" type="pres">
      <dgm:prSet presAssocID="{109E22C2-418E-4A65-A105-9F706692DA48}" presName="parTx" presStyleLbl="revTx" presStyleIdx="0" presStyleCnt="3">
        <dgm:presLayoutVars>
          <dgm:chMax val="0"/>
          <dgm:chPref val="0"/>
        </dgm:presLayoutVars>
      </dgm:prSet>
      <dgm:spPr/>
    </dgm:pt>
    <dgm:pt modelId="{34103AF1-0765-48B4-98AB-D028080EC435}" type="pres">
      <dgm:prSet presAssocID="{FF01530A-4E0D-43FC-816A-4850743CCA2D}" presName="sibTrans" presStyleCnt="0"/>
      <dgm:spPr/>
    </dgm:pt>
    <dgm:pt modelId="{474E4DE2-417B-4DF8-8833-4F4F4854F682}" type="pres">
      <dgm:prSet presAssocID="{C7E76C6E-1F51-46CD-A2AB-FABC3D41E713}" presName="compNode" presStyleCnt="0"/>
      <dgm:spPr/>
    </dgm:pt>
    <dgm:pt modelId="{3F040238-F29F-4BD1-9132-FEA91F63B105}" type="pres">
      <dgm:prSet presAssocID="{C7E76C6E-1F51-46CD-A2AB-FABC3D41E713}" presName="bgRect" presStyleLbl="bgShp" presStyleIdx="1" presStyleCnt="3"/>
      <dgm:spPr/>
    </dgm:pt>
    <dgm:pt modelId="{347623A7-C11F-4CA0-BA47-913AF8E73631}" type="pres">
      <dgm:prSet presAssocID="{C7E76C6E-1F51-46CD-A2AB-FABC3D41E71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V"/>
        </a:ext>
      </dgm:extLst>
    </dgm:pt>
    <dgm:pt modelId="{1CC98DC8-4F3C-4A5A-8647-B6B18418055F}" type="pres">
      <dgm:prSet presAssocID="{C7E76C6E-1F51-46CD-A2AB-FABC3D41E713}" presName="spaceRect" presStyleCnt="0"/>
      <dgm:spPr/>
    </dgm:pt>
    <dgm:pt modelId="{8FC3B0BB-5BE7-4E36-90CF-FEAD2E675798}" type="pres">
      <dgm:prSet presAssocID="{C7E76C6E-1F51-46CD-A2AB-FABC3D41E713}" presName="parTx" presStyleLbl="revTx" presStyleIdx="1" presStyleCnt="3">
        <dgm:presLayoutVars>
          <dgm:chMax val="0"/>
          <dgm:chPref val="0"/>
        </dgm:presLayoutVars>
      </dgm:prSet>
      <dgm:spPr/>
    </dgm:pt>
    <dgm:pt modelId="{5364C928-B727-4553-BFCC-60243B06A26D}" type="pres">
      <dgm:prSet presAssocID="{507DCC7B-FF6B-43DB-91F6-3930D032E944}" presName="sibTrans" presStyleCnt="0"/>
      <dgm:spPr/>
    </dgm:pt>
    <dgm:pt modelId="{8394D445-1468-4EFE-9DD7-67CD616B5A6F}" type="pres">
      <dgm:prSet presAssocID="{98ADA273-0FE5-44AA-B87F-1375AFD2F923}" presName="compNode" presStyleCnt="0"/>
      <dgm:spPr/>
    </dgm:pt>
    <dgm:pt modelId="{C340126C-AD73-4FBE-9F22-16667CEC9F4D}" type="pres">
      <dgm:prSet presAssocID="{98ADA273-0FE5-44AA-B87F-1375AFD2F923}" presName="bgRect" presStyleLbl="bgShp" presStyleIdx="2" presStyleCnt="3"/>
      <dgm:spPr/>
    </dgm:pt>
    <dgm:pt modelId="{44FD3B95-B3B7-481C-BFDA-41F881920563}" type="pres">
      <dgm:prSet presAssocID="{98ADA273-0FE5-44AA-B87F-1375AFD2F92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0A6BC747-7F59-458A-B21E-F8D6024F8D5E}" type="pres">
      <dgm:prSet presAssocID="{98ADA273-0FE5-44AA-B87F-1375AFD2F923}" presName="spaceRect" presStyleCnt="0"/>
      <dgm:spPr/>
    </dgm:pt>
    <dgm:pt modelId="{6A8F2B9D-CA75-498B-8B0C-C5CBF8130305}" type="pres">
      <dgm:prSet presAssocID="{98ADA273-0FE5-44AA-B87F-1375AFD2F92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C07D668-FD08-43D5-A5AB-C616F1FAD12A}" srcId="{38379282-AF03-467B-AD0E-2F439BC1B2E5}" destId="{C7E76C6E-1F51-46CD-A2AB-FABC3D41E713}" srcOrd="1" destOrd="0" parTransId="{4D8934B8-652D-40C5-A1BC-0F89C044BCC8}" sibTransId="{507DCC7B-FF6B-43DB-91F6-3930D032E944}"/>
    <dgm:cxn modelId="{9D63FC55-DCA0-4015-9FBE-8FDAB408BBF4}" srcId="{38379282-AF03-467B-AD0E-2F439BC1B2E5}" destId="{98ADA273-0FE5-44AA-B87F-1375AFD2F923}" srcOrd="2" destOrd="0" parTransId="{D564DE5D-EF6D-4C6E-B053-E9E1038ED48A}" sibTransId="{5BE1D819-E0FC-46E7-A5E3-A4158ACD1E35}"/>
    <dgm:cxn modelId="{1D858F76-A15C-4D8B-AA2C-641A325D772C}" type="presOf" srcId="{98ADA273-0FE5-44AA-B87F-1375AFD2F923}" destId="{6A8F2B9D-CA75-498B-8B0C-C5CBF8130305}" srcOrd="0" destOrd="0" presId="urn:microsoft.com/office/officeart/2018/2/layout/IconVerticalSolidList"/>
    <dgm:cxn modelId="{A6E5A780-2E0B-4EE9-87D1-D65D2972F12E}" type="presOf" srcId="{C7E76C6E-1F51-46CD-A2AB-FABC3D41E713}" destId="{8FC3B0BB-5BE7-4E36-90CF-FEAD2E675798}" srcOrd="0" destOrd="0" presId="urn:microsoft.com/office/officeart/2018/2/layout/IconVerticalSolidList"/>
    <dgm:cxn modelId="{E3EC508F-D853-4D72-9E02-F73ACDE088B8}" type="presOf" srcId="{109E22C2-418E-4A65-A105-9F706692DA48}" destId="{C72C54B5-DAF7-4250-99B0-6858429628CE}" srcOrd="0" destOrd="0" presId="urn:microsoft.com/office/officeart/2018/2/layout/IconVerticalSolidList"/>
    <dgm:cxn modelId="{7A1B4898-A3D9-40C9-B645-95146AF7B018}" srcId="{38379282-AF03-467B-AD0E-2F439BC1B2E5}" destId="{109E22C2-418E-4A65-A105-9F706692DA48}" srcOrd="0" destOrd="0" parTransId="{F98DF763-51C1-4A5A-923E-D8F424A9011C}" sibTransId="{FF01530A-4E0D-43FC-816A-4850743CCA2D}"/>
    <dgm:cxn modelId="{5661BCDD-07D1-4224-ABFD-050B96F5E187}" type="presOf" srcId="{38379282-AF03-467B-AD0E-2F439BC1B2E5}" destId="{4F788E94-1DC7-4F26-88D7-6DEDDD3F0FE9}" srcOrd="0" destOrd="0" presId="urn:microsoft.com/office/officeart/2018/2/layout/IconVerticalSolidList"/>
    <dgm:cxn modelId="{ED2F359B-E0D8-4105-9F0F-7ED8E14DBB44}" type="presParOf" srcId="{4F788E94-1DC7-4F26-88D7-6DEDDD3F0FE9}" destId="{35FDA45D-3AA4-4718-A4C4-F3DF0E193762}" srcOrd="0" destOrd="0" presId="urn:microsoft.com/office/officeart/2018/2/layout/IconVerticalSolidList"/>
    <dgm:cxn modelId="{497E5654-D134-49B1-BAAC-33F418FC1601}" type="presParOf" srcId="{35FDA45D-3AA4-4718-A4C4-F3DF0E193762}" destId="{C09BB0CD-2A98-412C-AEA1-E63FAED34335}" srcOrd="0" destOrd="0" presId="urn:microsoft.com/office/officeart/2018/2/layout/IconVerticalSolidList"/>
    <dgm:cxn modelId="{BF1BD17A-78BD-46E8-81A5-3F8DA428ED9C}" type="presParOf" srcId="{35FDA45D-3AA4-4718-A4C4-F3DF0E193762}" destId="{648EEB8D-FD7A-4D60-BC7E-14D0E0C19465}" srcOrd="1" destOrd="0" presId="urn:microsoft.com/office/officeart/2018/2/layout/IconVerticalSolidList"/>
    <dgm:cxn modelId="{DC274DB4-726F-41F9-9158-6017D2FC11CE}" type="presParOf" srcId="{35FDA45D-3AA4-4718-A4C4-F3DF0E193762}" destId="{B4263A94-4662-4C7E-9E7F-5B0E4AFCD7C2}" srcOrd="2" destOrd="0" presId="urn:microsoft.com/office/officeart/2018/2/layout/IconVerticalSolidList"/>
    <dgm:cxn modelId="{DDE0CCD5-A383-42C0-8685-81A29870C1B7}" type="presParOf" srcId="{35FDA45D-3AA4-4718-A4C4-F3DF0E193762}" destId="{C72C54B5-DAF7-4250-99B0-6858429628CE}" srcOrd="3" destOrd="0" presId="urn:microsoft.com/office/officeart/2018/2/layout/IconVerticalSolidList"/>
    <dgm:cxn modelId="{EB96E31F-B606-44C1-9948-1188E9D885F4}" type="presParOf" srcId="{4F788E94-1DC7-4F26-88D7-6DEDDD3F0FE9}" destId="{34103AF1-0765-48B4-98AB-D028080EC435}" srcOrd="1" destOrd="0" presId="urn:microsoft.com/office/officeart/2018/2/layout/IconVerticalSolidList"/>
    <dgm:cxn modelId="{DD47DFBB-9E1E-41BF-891F-55AA94CB2C37}" type="presParOf" srcId="{4F788E94-1DC7-4F26-88D7-6DEDDD3F0FE9}" destId="{474E4DE2-417B-4DF8-8833-4F4F4854F682}" srcOrd="2" destOrd="0" presId="urn:microsoft.com/office/officeart/2018/2/layout/IconVerticalSolidList"/>
    <dgm:cxn modelId="{71BD5302-636F-4619-8F67-C5B137D58370}" type="presParOf" srcId="{474E4DE2-417B-4DF8-8833-4F4F4854F682}" destId="{3F040238-F29F-4BD1-9132-FEA91F63B105}" srcOrd="0" destOrd="0" presId="urn:microsoft.com/office/officeart/2018/2/layout/IconVerticalSolidList"/>
    <dgm:cxn modelId="{D79E238F-57ED-4B3C-9DD0-39D590CBD233}" type="presParOf" srcId="{474E4DE2-417B-4DF8-8833-4F4F4854F682}" destId="{347623A7-C11F-4CA0-BA47-913AF8E73631}" srcOrd="1" destOrd="0" presId="urn:microsoft.com/office/officeart/2018/2/layout/IconVerticalSolidList"/>
    <dgm:cxn modelId="{7F391824-6594-4633-88F8-2C897C303465}" type="presParOf" srcId="{474E4DE2-417B-4DF8-8833-4F4F4854F682}" destId="{1CC98DC8-4F3C-4A5A-8647-B6B18418055F}" srcOrd="2" destOrd="0" presId="urn:microsoft.com/office/officeart/2018/2/layout/IconVerticalSolidList"/>
    <dgm:cxn modelId="{A9DCBA27-7748-4769-BEAC-38CEB7E45A81}" type="presParOf" srcId="{474E4DE2-417B-4DF8-8833-4F4F4854F682}" destId="{8FC3B0BB-5BE7-4E36-90CF-FEAD2E675798}" srcOrd="3" destOrd="0" presId="urn:microsoft.com/office/officeart/2018/2/layout/IconVerticalSolidList"/>
    <dgm:cxn modelId="{AE5032EA-4E82-4F15-928E-E117803C3AC5}" type="presParOf" srcId="{4F788E94-1DC7-4F26-88D7-6DEDDD3F0FE9}" destId="{5364C928-B727-4553-BFCC-60243B06A26D}" srcOrd="3" destOrd="0" presId="urn:microsoft.com/office/officeart/2018/2/layout/IconVerticalSolidList"/>
    <dgm:cxn modelId="{F5DE0EE0-15A0-48ED-8099-4A8D4671C76E}" type="presParOf" srcId="{4F788E94-1DC7-4F26-88D7-6DEDDD3F0FE9}" destId="{8394D445-1468-4EFE-9DD7-67CD616B5A6F}" srcOrd="4" destOrd="0" presId="urn:microsoft.com/office/officeart/2018/2/layout/IconVerticalSolidList"/>
    <dgm:cxn modelId="{266DF827-50BF-4B74-8B7A-CEB1B145A158}" type="presParOf" srcId="{8394D445-1468-4EFE-9DD7-67CD616B5A6F}" destId="{C340126C-AD73-4FBE-9F22-16667CEC9F4D}" srcOrd="0" destOrd="0" presId="urn:microsoft.com/office/officeart/2018/2/layout/IconVerticalSolidList"/>
    <dgm:cxn modelId="{1D490D4A-3054-46FC-ABE7-4601675FBD8F}" type="presParOf" srcId="{8394D445-1468-4EFE-9DD7-67CD616B5A6F}" destId="{44FD3B95-B3B7-481C-BFDA-41F881920563}" srcOrd="1" destOrd="0" presId="urn:microsoft.com/office/officeart/2018/2/layout/IconVerticalSolidList"/>
    <dgm:cxn modelId="{185167DD-15CA-4021-AFEE-9169C372E98C}" type="presParOf" srcId="{8394D445-1468-4EFE-9DD7-67CD616B5A6F}" destId="{0A6BC747-7F59-458A-B21E-F8D6024F8D5E}" srcOrd="2" destOrd="0" presId="urn:microsoft.com/office/officeart/2018/2/layout/IconVerticalSolidList"/>
    <dgm:cxn modelId="{5BF073BA-52FE-4955-A37E-871C8E5EFCAC}" type="presParOf" srcId="{8394D445-1468-4EFE-9DD7-67CD616B5A6F}" destId="{6A8F2B9D-CA75-498B-8B0C-C5CBF813030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811809-8669-4303-A8A3-81C0074ECB78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CAF7CC6-74DF-44BF-B5A2-05088CDE798D}">
      <dgm:prSet/>
      <dgm:spPr/>
      <dgm:t>
        <a:bodyPr/>
        <a:lstStyle/>
        <a:p>
          <a:r>
            <a:rPr lang="en-US" dirty="0"/>
            <a:t>The 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policy holder </a:t>
          </a:r>
          <a:r>
            <a:rPr lang="en-US" dirty="0"/>
            <a:t>is the person who buys insurance.</a:t>
          </a:r>
        </a:p>
      </dgm:t>
    </dgm:pt>
    <dgm:pt modelId="{2E545FFF-D7AC-48E0-B011-0A2414F6DCC8}" type="parTrans" cxnId="{EBFEAD39-52AD-43FC-8E08-45DC76F860FD}">
      <dgm:prSet/>
      <dgm:spPr/>
      <dgm:t>
        <a:bodyPr/>
        <a:lstStyle/>
        <a:p>
          <a:endParaRPr lang="en-US"/>
        </a:p>
      </dgm:t>
    </dgm:pt>
    <dgm:pt modelId="{5ADA07E8-FC65-4100-B446-2C1B22AF0350}" type="sibTrans" cxnId="{EBFEAD39-52AD-43FC-8E08-45DC76F860FD}">
      <dgm:prSet/>
      <dgm:spPr/>
      <dgm:t>
        <a:bodyPr/>
        <a:lstStyle/>
        <a:p>
          <a:endParaRPr lang="en-US"/>
        </a:p>
      </dgm:t>
    </dgm:pt>
    <dgm:pt modelId="{1AC5EA0F-87CE-4573-AE93-B1F55EB0098C}">
      <dgm:prSet/>
      <dgm:spPr/>
      <dgm:t>
        <a:bodyPr/>
        <a:lstStyle/>
        <a:p>
          <a:r>
            <a:rPr lang="en-US" dirty="0"/>
            <a:t>The 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insurance policy</a:t>
          </a:r>
          <a:r>
            <a:rPr lang="en-US" dirty="0"/>
            <a:t> is a contract that lists what is covered.</a:t>
          </a:r>
        </a:p>
      </dgm:t>
    </dgm:pt>
    <dgm:pt modelId="{EA4DDF0B-BD31-422C-ABDD-D55EEAE0C17B}" type="parTrans" cxnId="{F03D773F-6F93-4C21-B5B8-DF208ADC896B}">
      <dgm:prSet/>
      <dgm:spPr/>
      <dgm:t>
        <a:bodyPr/>
        <a:lstStyle/>
        <a:p>
          <a:endParaRPr lang="en-US"/>
        </a:p>
      </dgm:t>
    </dgm:pt>
    <dgm:pt modelId="{89EBC58C-1F3C-47D8-B7F6-BDFF5C94FE08}" type="sibTrans" cxnId="{F03D773F-6F93-4C21-B5B8-DF208ADC896B}">
      <dgm:prSet/>
      <dgm:spPr/>
      <dgm:t>
        <a:bodyPr/>
        <a:lstStyle/>
        <a:p>
          <a:endParaRPr lang="en-US"/>
        </a:p>
      </dgm:t>
    </dgm:pt>
    <dgm:pt modelId="{D0FF1305-ADA6-445D-AA65-6BA6383489D7}">
      <dgm:prSet/>
      <dgm:spPr/>
      <dgm:t>
        <a:bodyPr/>
        <a:lstStyle/>
        <a:p>
          <a:r>
            <a:rPr lang="en-US" dirty="0"/>
            <a:t>The 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insurance claim</a:t>
          </a:r>
          <a:r>
            <a:rPr lang="en-US" dirty="0"/>
            <a:t> is a request for reimbursement for a covered loss. </a:t>
          </a:r>
        </a:p>
      </dgm:t>
    </dgm:pt>
    <dgm:pt modelId="{02308D74-F04A-4F8C-85EE-60B0BD757555}" type="parTrans" cxnId="{9C535BF8-4490-4B1F-BCF9-3BF4826CFEB6}">
      <dgm:prSet/>
      <dgm:spPr/>
      <dgm:t>
        <a:bodyPr/>
        <a:lstStyle/>
        <a:p>
          <a:endParaRPr lang="en-US"/>
        </a:p>
      </dgm:t>
    </dgm:pt>
    <dgm:pt modelId="{D687A5E2-AD5D-4CA5-931E-421E214F872E}" type="sibTrans" cxnId="{9C535BF8-4490-4B1F-BCF9-3BF4826CFEB6}">
      <dgm:prSet/>
      <dgm:spPr/>
      <dgm:t>
        <a:bodyPr/>
        <a:lstStyle/>
        <a:p>
          <a:endParaRPr lang="en-US"/>
        </a:p>
      </dgm:t>
    </dgm:pt>
    <dgm:pt modelId="{145282F7-9740-400C-A8AF-2CAD78D1454D}" type="pres">
      <dgm:prSet presAssocID="{60811809-8669-4303-A8A3-81C0074ECB7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3DA7722-C916-44CE-9CC3-02D91D3F84C7}" type="pres">
      <dgm:prSet presAssocID="{CCAF7CC6-74DF-44BF-B5A2-05088CDE798D}" presName="hierRoot1" presStyleCnt="0"/>
      <dgm:spPr/>
    </dgm:pt>
    <dgm:pt modelId="{83600257-7BA8-481F-A6DF-E30C147F337A}" type="pres">
      <dgm:prSet presAssocID="{CCAF7CC6-74DF-44BF-B5A2-05088CDE798D}" presName="composite" presStyleCnt="0"/>
      <dgm:spPr/>
    </dgm:pt>
    <dgm:pt modelId="{0EBF3C95-D490-40EB-BEDA-7C847828F9A9}" type="pres">
      <dgm:prSet presAssocID="{CCAF7CC6-74DF-44BF-B5A2-05088CDE798D}" presName="background" presStyleLbl="node0" presStyleIdx="0" presStyleCnt="3"/>
      <dgm:spPr/>
    </dgm:pt>
    <dgm:pt modelId="{8BB0D26E-FB1B-48BE-B3FB-ECE483823B03}" type="pres">
      <dgm:prSet presAssocID="{CCAF7CC6-74DF-44BF-B5A2-05088CDE798D}" presName="text" presStyleLbl="fgAcc0" presStyleIdx="0" presStyleCnt="3">
        <dgm:presLayoutVars>
          <dgm:chPref val="3"/>
        </dgm:presLayoutVars>
      </dgm:prSet>
      <dgm:spPr/>
    </dgm:pt>
    <dgm:pt modelId="{CD022330-0730-4E53-B11F-1FC9CD979963}" type="pres">
      <dgm:prSet presAssocID="{CCAF7CC6-74DF-44BF-B5A2-05088CDE798D}" presName="hierChild2" presStyleCnt="0"/>
      <dgm:spPr/>
    </dgm:pt>
    <dgm:pt modelId="{D735151D-A5A8-45EE-85C2-2F0D7E452DD5}" type="pres">
      <dgm:prSet presAssocID="{1AC5EA0F-87CE-4573-AE93-B1F55EB0098C}" presName="hierRoot1" presStyleCnt="0"/>
      <dgm:spPr/>
    </dgm:pt>
    <dgm:pt modelId="{D1589D02-7196-4948-BB4B-B68EC2D9715C}" type="pres">
      <dgm:prSet presAssocID="{1AC5EA0F-87CE-4573-AE93-B1F55EB0098C}" presName="composite" presStyleCnt="0"/>
      <dgm:spPr/>
    </dgm:pt>
    <dgm:pt modelId="{50BD45C0-D2B6-49CB-8D20-FD5CB60677E3}" type="pres">
      <dgm:prSet presAssocID="{1AC5EA0F-87CE-4573-AE93-B1F55EB0098C}" presName="background" presStyleLbl="node0" presStyleIdx="1" presStyleCnt="3"/>
      <dgm:spPr/>
    </dgm:pt>
    <dgm:pt modelId="{8BF1F20D-CEF3-4558-8705-EEFB88680A19}" type="pres">
      <dgm:prSet presAssocID="{1AC5EA0F-87CE-4573-AE93-B1F55EB0098C}" presName="text" presStyleLbl="fgAcc0" presStyleIdx="1" presStyleCnt="3">
        <dgm:presLayoutVars>
          <dgm:chPref val="3"/>
        </dgm:presLayoutVars>
      </dgm:prSet>
      <dgm:spPr/>
    </dgm:pt>
    <dgm:pt modelId="{F202C17B-4B7B-4E84-BE99-9F39DE5D3944}" type="pres">
      <dgm:prSet presAssocID="{1AC5EA0F-87CE-4573-AE93-B1F55EB0098C}" presName="hierChild2" presStyleCnt="0"/>
      <dgm:spPr/>
    </dgm:pt>
    <dgm:pt modelId="{003F969A-8C6C-4634-90F9-92721AE3C1A9}" type="pres">
      <dgm:prSet presAssocID="{D0FF1305-ADA6-445D-AA65-6BA6383489D7}" presName="hierRoot1" presStyleCnt="0"/>
      <dgm:spPr/>
    </dgm:pt>
    <dgm:pt modelId="{4BD723E2-895D-4E1C-833A-C757F09859A5}" type="pres">
      <dgm:prSet presAssocID="{D0FF1305-ADA6-445D-AA65-6BA6383489D7}" presName="composite" presStyleCnt="0"/>
      <dgm:spPr/>
    </dgm:pt>
    <dgm:pt modelId="{09BB6738-16EE-4E23-BC43-C75A3DB97BE6}" type="pres">
      <dgm:prSet presAssocID="{D0FF1305-ADA6-445D-AA65-6BA6383489D7}" presName="background" presStyleLbl="node0" presStyleIdx="2" presStyleCnt="3"/>
      <dgm:spPr/>
    </dgm:pt>
    <dgm:pt modelId="{2D67B10D-14F3-4BCA-A06C-F6A4E5092ECB}" type="pres">
      <dgm:prSet presAssocID="{D0FF1305-ADA6-445D-AA65-6BA6383489D7}" presName="text" presStyleLbl="fgAcc0" presStyleIdx="2" presStyleCnt="3">
        <dgm:presLayoutVars>
          <dgm:chPref val="3"/>
        </dgm:presLayoutVars>
      </dgm:prSet>
      <dgm:spPr/>
    </dgm:pt>
    <dgm:pt modelId="{E9FAC869-7245-4552-AD78-CBAF32C46B7B}" type="pres">
      <dgm:prSet presAssocID="{D0FF1305-ADA6-445D-AA65-6BA6383489D7}" presName="hierChild2" presStyleCnt="0"/>
      <dgm:spPr/>
    </dgm:pt>
  </dgm:ptLst>
  <dgm:cxnLst>
    <dgm:cxn modelId="{EBFEAD39-52AD-43FC-8E08-45DC76F860FD}" srcId="{60811809-8669-4303-A8A3-81C0074ECB78}" destId="{CCAF7CC6-74DF-44BF-B5A2-05088CDE798D}" srcOrd="0" destOrd="0" parTransId="{2E545FFF-D7AC-48E0-B011-0A2414F6DCC8}" sibTransId="{5ADA07E8-FC65-4100-B446-2C1B22AF0350}"/>
    <dgm:cxn modelId="{F03D773F-6F93-4C21-B5B8-DF208ADC896B}" srcId="{60811809-8669-4303-A8A3-81C0074ECB78}" destId="{1AC5EA0F-87CE-4573-AE93-B1F55EB0098C}" srcOrd="1" destOrd="0" parTransId="{EA4DDF0B-BD31-422C-ABDD-D55EEAE0C17B}" sibTransId="{89EBC58C-1F3C-47D8-B7F6-BDFF5C94FE08}"/>
    <dgm:cxn modelId="{94DE0EA4-003C-46F8-878F-EAE2B0A9FC6C}" type="presOf" srcId="{60811809-8669-4303-A8A3-81C0074ECB78}" destId="{145282F7-9740-400C-A8AF-2CAD78D1454D}" srcOrd="0" destOrd="0" presId="urn:microsoft.com/office/officeart/2005/8/layout/hierarchy1"/>
    <dgm:cxn modelId="{BC5EA5C3-CB7D-4240-BB2A-655F4D6034AB}" type="presOf" srcId="{CCAF7CC6-74DF-44BF-B5A2-05088CDE798D}" destId="{8BB0D26E-FB1B-48BE-B3FB-ECE483823B03}" srcOrd="0" destOrd="0" presId="urn:microsoft.com/office/officeart/2005/8/layout/hierarchy1"/>
    <dgm:cxn modelId="{AB7341C5-834D-4B47-BA37-2D17042F3ACF}" type="presOf" srcId="{D0FF1305-ADA6-445D-AA65-6BA6383489D7}" destId="{2D67B10D-14F3-4BCA-A06C-F6A4E5092ECB}" srcOrd="0" destOrd="0" presId="urn:microsoft.com/office/officeart/2005/8/layout/hierarchy1"/>
    <dgm:cxn modelId="{9C535BF8-4490-4B1F-BCF9-3BF4826CFEB6}" srcId="{60811809-8669-4303-A8A3-81C0074ECB78}" destId="{D0FF1305-ADA6-445D-AA65-6BA6383489D7}" srcOrd="2" destOrd="0" parTransId="{02308D74-F04A-4F8C-85EE-60B0BD757555}" sibTransId="{D687A5E2-AD5D-4CA5-931E-421E214F872E}"/>
    <dgm:cxn modelId="{336405FD-ACC2-4685-8605-89B924A1A384}" type="presOf" srcId="{1AC5EA0F-87CE-4573-AE93-B1F55EB0098C}" destId="{8BF1F20D-CEF3-4558-8705-EEFB88680A19}" srcOrd="0" destOrd="0" presId="urn:microsoft.com/office/officeart/2005/8/layout/hierarchy1"/>
    <dgm:cxn modelId="{821AC83D-6058-456B-88D4-53F8D3040D7F}" type="presParOf" srcId="{145282F7-9740-400C-A8AF-2CAD78D1454D}" destId="{33DA7722-C916-44CE-9CC3-02D91D3F84C7}" srcOrd="0" destOrd="0" presId="urn:microsoft.com/office/officeart/2005/8/layout/hierarchy1"/>
    <dgm:cxn modelId="{BD155AE8-8D04-4D06-B481-80E27CC74B04}" type="presParOf" srcId="{33DA7722-C916-44CE-9CC3-02D91D3F84C7}" destId="{83600257-7BA8-481F-A6DF-E30C147F337A}" srcOrd="0" destOrd="0" presId="urn:microsoft.com/office/officeart/2005/8/layout/hierarchy1"/>
    <dgm:cxn modelId="{1FD5E429-CA76-4DD6-8006-C83399B66C68}" type="presParOf" srcId="{83600257-7BA8-481F-A6DF-E30C147F337A}" destId="{0EBF3C95-D490-40EB-BEDA-7C847828F9A9}" srcOrd="0" destOrd="0" presId="urn:microsoft.com/office/officeart/2005/8/layout/hierarchy1"/>
    <dgm:cxn modelId="{6142229E-03B2-4CF7-B17D-CBDF3EFE1E4D}" type="presParOf" srcId="{83600257-7BA8-481F-A6DF-E30C147F337A}" destId="{8BB0D26E-FB1B-48BE-B3FB-ECE483823B03}" srcOrd="1" destOrd="0" presId="urn:microsoft.com/office/officeart/2005/8/layout/hierarchy1"/>
    <dgm:cxn modelId="{C4EEE015-A28E-4348-91C1-A25DEBF844A2}" type="presParOf" srcId="{33DA7722-C916-44CE-9CC3-02D91D3F84C7}" destId="{CD022330-0730-4E53-B11F-1FC9CD979963}" srcOrd="1" destOrd="0" presId="urn:microsoft.com/office/officeart/2005/8/layout/hierarchy1"/>
    <dgm:cxn modelId="{1F1AECEF-F3AB-4F2F-8406-5442CD70ED87}" type="presParOf" srcId="{145282F7-9740-400C-A8AF-2CAD78D1454D}" destId="{D735151D-A5A8-45EE-85C2-2F0D7E452DD5}" srcOrd="1" destOrd="0" presId="urn:microsoft.com/office/officeart/2005/8/layout/hierarchy1"/>
    <dgm:cxn modelId="{6A3A90FC-CBEC-47A7-A6D6-58A154A06C03}" type="presParOf" srcId="{D735151D-A5A8-45EE-85C2-2F0D7E452DD5}" destId="{D1589D02-7196-4948-BB4B-B68EC2D9715C}" srcOrd="0" destOrd="0" presId="urn:microsoft.com/office/officeart/2005/8/layout/hierarchy1"/>
    <dgm:cxn modelId="{06847427-AFD3-4567-90C1-233B2CF3383B}" type="presParOf" srcId="{D1589D02-7196-4948-BB4B-B68EC2D9715C}" destId="{50BD45C0-D2B6-49CB-8D20-FD5CB60677E3}" srcOrd="0" destOrd="0" presId="urn:microsoft.com/office/officeart/2005/8/layout/hierarchy1"/>
    <dgm:cxn modelId="{5B664E56-20BF-485E-BAFE-A90D7692DB3F}" type="presParOf" srcId="{D1589D02-7196-4948-BB4B-B68EC2D9715C}" destId="{8BF1F20D-CEF3-4558-8705-EEFB88680A19}" srcOrd="1" destOrd="0" presId="urn:microsoft.com/office/officeart/2005/8/layout/hierarchy1"/>
    <dgm:cxn modelId="{02908CCF-C94B-4BE1-BF24-2203FE25D5F7}" type="presParOf" srcId="{D735151D-A5A8-45EE-85C2-2F0D7E452DD5}" destId="{F202C17B-4B7B-4E84-BE99-9F39DE5D3944}" srcOrd="1" destOrd="0" presId="urn:microsoft.com/office/officeart/2005/8/layout/hierarchy1"/>
    <dgm:cxn modelId="{DA6A8032-268D-4D9C-93BA-4541232B5B86}" type="presParOf" srcId="{145282F7-9740-400C-A8AF-2CAD78D1454D}" destId="{003F969A-8C6C-4634-90F9-92721AE3C1A9}" srcOrd="2" destOrd="0" presId="urn:microsoft.com/office/officeart/2005/8/layout/hierarchy1"/>
    <dgm:cxn modelId="{9295490F-20A5-4773-BE4A-46B5940527D2}" type="presParOf" srcId="{003F969A-8C6C-4634-90F9-92721AE3C1A9}" destId="{4BD723E2-895D-4E1C-833A-C757F09859A5}" srcOrd="0" destOrd="0" presId="urn:microsoft.com/office/officeart/2005/8/layout/hierarchy1"/>
    <dgm:cxn modelId="{1F3E0BCA-4DA8-4C91-8A84-F3E8B723BE46}" type="presParOf" srcId="{4BD723E2-895D-4E1C-833A-C757F09859A5}" destId="{09BB6738-16EE-4E23-BC43-C75A3DB97BE6}" srcOrd="0" destOrd="0" presId="urn:microsoft.com/office/officeart/2005/8/layout/hierarchy1"/>
    <dgm:cxn modelId="{C5AF057B-35D5-4A09-9ED2-15386CDAF222}" type="presParOf" srcId="{4BD723E2-895D-4E1C-833A-C757F09859A5}" destId="{2D67B10D-14F3-4BCA-A06C-F6A4E5092ECB}" srcOrd="1" destOrd="0" presId="urn:microsoft.com/office/officeart/2005/8/layout/hierarchy1"/>
    <dgm:cxn modelId="{F5A525DD-3FD2-4C0E-A94F-078132B8CF32}" type="presParOf" srcId="{003F969A-8C6C-4634-90F9-92721AE3C1A9}" destId="{E9FAC869-7245-4552-AD78-CBAF32C46B7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0DB3B4-5EA4-430E-B963-D119D8CDAC41}" type="doc">
      <dgm:prSet loTypeId="urn:microsoft.com/office/officeart/2005/8/layout/bProcess4" loCatId="process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29D8D88-6634-44F6-B6BC-5DACC8D74AFE}">
      <dgm:prSet custT="1"/>
      <dgm:spPr/>
      <dgm:t>
        <a:bodyPr/>
        <a:lstStyle/>
        <a:p>
          <a:r>
            <a:rPr lang="en-US" sz="2000" dirty="0"/>
            <a:t>The </a:t>
          </a:r>
          <a:r>
            <a:rPr lang="en-US" sz="2000" dirty="0">
              <a:solidFill>
                <a:schemeClr val="accent1">
                  <a:lumMod val="50000"/>
                </a:schemeClr>
              </a:solidFill>
            </a:rPr>
            <a:t>premium</a:t>
          </a:r>
          <a:r>
            <a:rPr lang="en-US" sz="2000" dirty="0"/>
            <a:t> is the amount you pay each year for the insurance policy.</a:t>
          </a:r>
        </a:p>
      </dgm:t>
    </dgm:pt>
    <dgm:pt modelId="{104E87F7-465F-4B01-80ED-4D472A7B23ED}" type="parTrans" cxnId="{30C0F217-73F8-4C2C-9919-07C13EE4F530}">
      <dgm:prSet/>
      <dgm:spPr/>
      <dgm:t>
        <a:bodyPr/>
        <a:lstStyle/>
        <a:p>
          <a:endParaRPr lang="en-US"/>
        </a:p>
      </dgm:t>
    </dgm:pt>
    <dgm:pt modelId="{F7256E95-BE81-4434-939F-00385983CD56}" type="sibTrans" cxnId="{30C0F217-73F8-4C2C-9919-07C13EE4F530}">
      <dgm:prSet/>
      <dgm:spPr/>
      <dgm:t>
        <a:bodyPr/>
        <a:lstStyle/>
        <a:p>
          <a:endParaRPr lang="en-US"/>
        </a:p>
      </dgm:t>
    </dgm:pt>
    <dgm:pt modelId="{9A659851-7AA8-4905-8BE7-479F34AC0C93}">
      <dgm:prSet custT="1"/>
      <dgm:spPr/>
      <dgm:t>
        <a:bodyPr/>
        <a:lstStyle/>
        <a:p>
          <a:r>
            <a:rPr lang="en-US" sz="2000" dirty="0"/>
            <a:t>The </a:t>
          </a:r>
          <a:r>
            <a:rPr lang="en-US" sz="2000" dirty="0">
              <a:solidFill>
                <a:schemeClr val="accent1">
                  <a:lumMod val="50000"/>
                </a:schemeClr>
              </a:solidFill>
            </a:rPr>
            <a:t>co-pay</a:t>
          </a:r>
          <a:r>
            <a:rPr lang="en-US" sz="2000" dirty="0"/>
            <a:t> is the amount you pay before receiving the service covered by the insurance. For example, you may have to make a co-pay before visiting your doctor.</a:t>
          </a:r>
        </a:p>
      </dgm:t>
    </dgm:pt>
    <dgm:pt modelId="{EF989133-3465-4BE3-A0AB-072A3E69C6FB}" type="parTrans" cxnId="{5DF30E04-5E6A-4895-BB30-D36248550A48}">
      <dgm:prSet/>
      <dgm:spPr/>
      <dgm:t>
        <a:bodyPr/>
        <a:lstStyle/>
        <a:p>
          <a:endParaRPr lang="en-US"/>
        </a:p>
      </dgm:t>
    </dgm:pt>
    <dgm:pt modelId="{CAB0F839-86D2-4B69-B529-D424FCF2223F}" type="sibTrans" cxnId="{5DF30E04-5E6A-4895-BB30-D36248550A48}">
      <dgm:prSet/>
      <dgm:spPr/>
      <dgm:t>
        <a:bodyPr/>
        <a:lstStyle/>
        <a:p>
          <a:endParaRPr lang="en-US"/>
        </a:p>
      </dgm:t>
    </dgm:pt>
    <dgm:pt modelId="{5EC43B54-D64A-4D18-9D19-8AC4EF86A1A2}">
      <dgm:prSet custT="1"/>
      <dgm:spPr/>
      <dgm:t>
        <a:bodyPr/>
        <a:lstStyle/>
        <a:p>
          <a:r>
            <a:rPr lang="en-US" sz="2000" dirty="0"/>
            <a:t>The </a:t>
          </a:r>
          <a:r>
            <a:rPr lang="en-US" sz="2000" dirty="0">
              <a:solidFill>
                <a:schemeClr val="accent1">
                  <a:lumMod val="50000"/>
                </a:schemeClr>
              </a:solidFill>
            </a:rPr>
            <a:t>deductible</a:t>
          </a:r>
          <a:r>
            <a:rPr lang="en-US" sz="2000" dirty="0"/>
            <a:t> is the amount of money you pay before the insurance is paid. For example, if you have an accident and your car insurance has a $500 deductible, you pay this amount, and the insurance pays the rest. </a:t>
          </a:r>
        </a:p>
      </dgm:t>
    </dgm:pt>
    <dgm:pt modelId="{1CDD1AC1-0E1D-4823-8583-766DF43BA702}" type="parTrans" cxnId="{004ECF4B-9C31-45DF-AC92-AA2426EAB0D7}">
      <dgm:prSet/>
      <dgm:spPr/>
      <dgm:t>
        <a:bodyPr/>
        <a:lstStyle/>
        <a:p>
          <a:endParaRPr lang="en-US"/>
        </a:p>
      </dgm:t>
    </dgm:pt>
    <dgm:pt modelId="{8AD1055D-A3E5-4683-93CD-8C3FDB4EAB77}" type="sibTrans" cxnId="{004ECF4B-9C31-45DF-AC92-AA2426EAB0D7}">
      <dgm:prSet/>
      <dgm:spPr/>
      <dgm:t>
        <a:bodyPr/>
        <a:lstStyle/>
        <a:p>
          <a:endParaRPr lang="en-US"/>
        </a:p>
      </dgm:t>
    </dgm:pt>
    <dgm:pt modelId="{9A48E295-B116-4519-AD4A-7FA975D5F206}" type="pres">
      <dgm:prSet presAssocID="{220DB3B4-5EA4-430E-B963-D119D8CDAC41}" presName="Name0" presStyleCnt="0">
        <dgm:presLayoutVars>
          <dgm:dir/>
          <dgm:resizeHandles/>
        </dgm:presLayoutVars>
      </dgm:prSet>
      <dgm:spPr/>
    </dgm:pt>
    <dgm:pt modelId="{113D1277-F015-4AE1-B5AE-477BEF333D62}" type="pres">
      <dgm:prSet presAssocID="{429D8D88-6634-44F6-B6BC-5DACC8D74AFE}" presName="compNode" presStyleCnt="0"/>
      <dgm:spPr/>
    </dgm:pt>
    <dgm:pt modelId="{6A1ECE2B-572E-45A4-B655-28CEB5964CD5}" type="pres">
      <dgm:prSet presAssocID="{429D8D88-6634-44F6-B6BC-5DACC8D74AFE}" presName="dummyConnPt" presStyleCnt="0"/>
      <dgm:spPr/>
    </dgm:pt>
    <dgm:pt modelId="{74D23DFA-1C8C-464D-AD34-0DDF2F8BECF3}" type="pres">
      <dgm:prSet presAssocID="{429D8D88-6634-44F6-B6BC-5DACC8D74AFE}" presName="node" presStyleLbl="node1" presStyleIdx="0" presStyleCnt="3" custScaleX="125446" custScaleY="150515" custLinFactNeighborX="-2024" custLinFactNeighborY="-42971">
        <dgm:presLayoutVars>
          <dgm:bulletEnabled val="1"/>
        </dgm:presLayoutVars>
      </dgm:prSet>
      <dgm:spPr/>
    </dgm:pt>
    <dgm:pt modelId="{B1352B6C-6048-40CC-ADE9-20A57A74F7AE}" type="pres">
      <dgm:prSet presAssocID="{F7256E95-BE81-4434-939F-00385983CD56}" presName="sibTrans" presStyleLbl="bgSibTrans2D1" presStyleIdx="0" presStyleCnt="2"/>
      <dgm:spPr/>
    </dgm:pt>
    <dgm:pt modelId="{09A403C2-CE3D-47C7-9BCF-1F4484627E66}" type="pres">
      <dgm:prSet presAssocID="{9A659851-7AA8-4905-8BE7-479F34AC0C93}" presName="compNode" presStyleCnt="0"/>
      <dgm:spPr/>
    </dgm:pt>
    <dgm:pt modelId="{0080CDC3-0F51-4242-B94F-5C8A57BF9A73}" type="pres">
      <dgm:prSet presAssocID="{9A659851-7AA8-4905-8BE7-479F34AC0C93}" presName="dummyConnPt" presStyleCnt="0"/>
      <dgm:spPr/>
    </dgm:pt>
    <dgm:pt modelId="{11494C57-A7DE-4906-997D-7357AECA8099}" type="pres">
      <dgm:prSet presAssocID="{9A659851-7AA8-4905-8BE7-479F34AC0C93}" presName="node" presStyleLbl="node1" presStyleIdx="1" presStyleCnt="3" custScaleX="163749" custScaleY="235302">
        <dgm:presLayoutVars>
          <dgm:bulletEnabled val="1"/>
        </dgm:presLayoutVars>
      </dgm:prSet>
      <dgm:spPr/>
    </dgm:pt>
    <dgm:pt modelId="{456CA39D-B2BE-4226-AF4F-479B08F5970D}" type="pres">
      <dgm:prSet presAssocID="{CAB0F839-86D2-4B69-B529-D424FCF2223F}" presName="sibTrans" presStyleLbl="bgSibTrans2D1" presStyleIdx="1" presStyleCnt="2"/>
      <dgm:spPr/>
    </dgm:pt>
    <dgm:pt modelId="{37D76454-74E9-40CA-8994-FF71E497DE63}" type="pres">
      <dgm:prSet presAssocID="{5EC43B54-D64A-4D18-9D19-8AC4EF86A1A2}" presName="compNode" presStyleCnt="0"/>
      <dgm:spPr/>
    </dgm:pt>
    <dgm:pt modelId="{AF80FA38-22F0-4F76-BE23-F068BBCC7FE2}" type="pres">
      <dgm:prSet presAssocID="{5EC43B54-D64A-4D18-9D19-8AC4EF86A1A2}" presName="dummyConnPt" presStyleCnt="0"/>
      <dgm:spPr/>
    </dgm:pt>
    <dgm:pt modelId="{5A9CB8A9-6FEE-4A29-AA9A-93B86E72AB5A}" type="pres">
      <dgm:prSet presAssocID="{5EC43B54-D64A-4D18-9D19-8AC4EF86A1A2}" presName="node" presStyleLbl="node1" presStyleIdx="2" presStyleCnt="3" custScaleX="175459" custScaleY="247733">
        <dgm:presLayoutVars>
          <dgm:bulletEnabled val="1"/>
        </dgm:presLayoutVars>
      </dgm:prSet>
      <dgm:spPr/>
    </dgm:pt>
  </dgm:ptLst>
  <dgm:cxnLst>
    <dgm:cxn modelId="{5DF30E04-5E6A-4895-BB30-D36248550A48}" srcId="{220DB3B4-5EA4-430E-B963-D119D8CDAC41}" destId="{9A659851-7AA8-4905-8BE7-479F34AC0C93}" srcOrd="1" destOrd="0" parTransId="{EF989133-3465-4BE3-A0AB-072A3E69C6FB}" sibTransId="{CAB0F839-86D2-4B69-B529-D424FCF2223F}"/>
    <dgm:cxn modelId="{30C0F217-73F8-4C2C-9919-07C13EE4F530}" srcId="{220DB3B4-5EA4-430E-B963-D119D8CDAC41}" destId="{429D8D88-6634-44F6-B6BC-5DACC8D74AFE}" srcOrd="0" destOrd="0" parTransId="{104E87F7-465F-4B01-80ED-4D472A7B23ED}" sibTransId="{F7256E95-BE81-4434-939F-00385983CD56}"/>
    <dgm:cxn modelId="{FA33BD3F-B580-45F0-89EC-7704FC4BA56A}" type="presOf" srcId="{9A659851-7AA8-4905-8BE7-479F34AC0C93}" destId="{11494C57-A7DE-4906-997D-7357AECA8099}" srcOrd="0" destOrd="0" presId="urn:microsoft.com/office/officeart/2005/8/layout/bProcess4"/>
    <dgm:cxn modelId="{004ECF4B-9C31-45DF-AC92-AA2426EAB0D7}" srcId="{220DB3B4-5EA4-430E-B963-D119D8CDAC41}" destId="{5EC43B54-D64A-4D18-9D19-8AC4EF86A1A2}" srcOrd="2" destOrd="0" parTransId="{1CDD1AC1-0E1D-4823-8583-766DF43BA702}" sibTransId="{8AD1055D-A3E5-4683-93CD-8C3FDB4EAB77}"/>
    <dgm:cxn modelId="{DEA43450-A03C-47BE-96B8-7ED0E7BB3BEE}" type="presOf" srcId="{5EC43B54-D64A-4D18-9D19-8AC4EF86A1A2}" destId="{5A9CB8A9-6FEE-4A29-AA9A-93B86E72AB5A}" srcOrd="0" destOrd="0" presId="urn:microsoft.com/office/officeart/2005/8/layout/bProcess4"/>
    <dgm:cxn modelId="{825C79AC-65C3-4DB5-AE87-9B3D54A8F126}" type="presOf" srcId="{429D8D88-6634-44F6-B6BC-5DACC8D74AFE}" destId="{74D23DFA-1C8C-464D-AD34-0DDF2F8BECF3}" srcOrd="0" destOrd="0" presId="urn:microsoft.com/office/officeart/2005/8/layout/bProcess4"/>
    <dgm:cxn modelId="{A0CC7CBC-714F-4394-9D52-3396625C849A}" type="presOf" srcId="{F7256E95-BE81-4434-939F-00385983CD56}" destId="{B1352B6C-6048-40CC-ADE9-20A57A74F7AE}" srcOrd="0" destOrd="0" presId="urn:microsoft.com/office/officeart/2005/8/layout/bProcess4"/>
    <dgm:cxn modelId="{D29A60D9-0F1D-4523-B935-F1F192ADFCE9}" type="presOf" srcId="{220DB3B4-5EA4-430E-B963-D119D8CDAC41}" destId="{9A48E295-B116-4519-AD4A-7FA975D5F206}" srcOrd="0" destOrd="0" presId="urn:microsoft.com/office/officeart/2005/8/layout/bProcess4"/>
    <dgm:cxn modelId="{1A20DAE9-8BBB-4B11-9B33-CC0C6BB57836}" type="presOf" srcId="{CAB0F839-86D2-4B69-B529-D424FCF2223F}" destId="{456CA39D-B2BE-4226-AF4F-479B08F5970D}" srcOrd="0" destOrd="0" presId="urn:microsoft.com/office/officeart/2005/8/layout/bProcess4"/>
    <dgm:cxn modelId="{90633678-18E7-4279-8625-6D33220AFE71}" type="presParOf" srcId="{9A48E295-B116-4519-AD4A-7FA975D5F206}" destId="{113D1277-F015-4AE1-B5AE-477BEF333D62}" srcOrd="0" destOrd="0" presId="urn:microsoft.com/office/officeart/2005/8/layout/bProcess4"/>
    <dgm:cxn modelId="{4B9363F3-639C-401B-A7C0-D8A081EE6CCD}" type="presParOf" srcId="{113D1277-F015-4AE1-B5AE-477BEF333D62}" destId="{6A1ECE2B-572E-45A4-B655-28CEB5964CD5}" srcOrd="0" destOrd="0" presId="urn:microsoft.com/office/officeart/2005/8/layout/bProcess4"/>
    <dgm:cxn modelId="{DAAC615D-47F3-43F2-8F96-9809645B2BBB}" type="presParOf" srcId="{113D1277-F015-4AE1-B5AE-477BEF333D62}" destId="{74D23DFA-1C8C-464D-AD34-0DDF2F8BECF3}" srcOrd="1" destOrd="0" presId="urn:microsoft.com/office/officeart/2005/8/layout/bProcess4"/>
    <dgm:cxn modelId="{26329870-1A5E-4C81-85DB-C00F9E574BBD}" type="presParOf" srcId="{9A48E295-B116-4519-AD4A-7FA975D5F206}" destId="{B1352B6C-6048-40CC-ADE9-20A57A74F7AE}" srcOrd="1" destOrd="0" presId="urn:microsoft.com/office/officeart/2005/8/layout/bProcess4"/>
    <dgm:cxn modelId="{8C9683AD-BFE6-43F5-B6D6-7FD094C01179}" type="presParOf" srcId="{9A48E295-B116-4519-AD4A-7FA975D5F206}" destId="{09A403C2-CE3D-47C7-9BCF-1F4484627E66}" srcOrd="2" destOrd="0" presId="urn:microsoft.com/office/officeart/2005/8/layout/bProcess4"/>
    <dgm:cxn modelId="{3292295B-2EA5-422C-93D8-4D47FC5EF5A7}" type="presParOf" srcId="{09A403C2-CE3D-47C7-9BCF-1F4484627E66}" destId="{0080CDC3-0F51-4242-B94F-5C8A57BF9A73}" srcOrd="0" destOrd="0" presId="urn:microsoft.com/office/officeart/2005/8/layout/bProcess4"/>
    <dgm:cxn modelId="{61FE8CC7-2331-4FF3-82CA-01C180D0D685}" type="presParOf" srcId="{09A403C2-CE3D-47C7-9BCF-1F4484627E66}" destId="{11494C57-A7DE-4906-997D-7357AECA8099}" srcOrd="1" destOrd="0" presId="urn:microsoft.com/office/officeart/2005/8/layout/bProcess4"/>
    <dgm:cxn modelId="{B74D5816-560E-4ED5-AD5A-45911C4485D8}" type="presParOf" srcId="{9A48E295-B116-4519-AD4A-7FA975D5F206}" destId="{456CA39D-B2BE-4226-AF4F-479B08F5970D}" srcOrd="3" destOrd="0" presId="urn:microsoft.com/office/officeart/2005/8/layout/bProcess4"/>
    <dgm:cxn modelId="{C19B8A6B-0550-4771-80BC-3016346B4F06}" type="presParOf" srcId="{9A48E295-B116-4519-AD4A-7FA975D5F206}" destId="{37D76454-74E9-40CA-8994-FF71E497DE63}" srcOrd="4" destOrd="0" presId="urn:microsoft.com/office/officeart/2005/8/layout/bProcess4"/>
    <dgm:cxn modelId="{145825A5-E556-4BEE-8B86-121DD72F35AE}" type="presParOf" srcId="{37D76454-74E9-40CA-8994-FF71E497DE63}" destId="{AF80FA38-22F0-4F76-BE23-F068BBCC7FE2}" srcOrd="0" destOrd="0" presId="urn:microsoft.com/office/officeart/2005/8/layout/bProcess4"/>
    <dgm:cxn modelId="{873ED524-2474-4005-AB1C-F243FED789CB}" type="presParOf" srcId="{37D76454-74E9-40CA-8994-FF71E497DE63}" destId="{5A9CB8A9-6FEE-4A29-AA9A-93B86E72AB5A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8C030B-7294-46E9-B01C-5F565E396D4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4F95027-0230-4D84-BBB0-2D3E3E8B2FCA}">
      <dgm:prSet/>
      <dgm:spPr/>
      <dgm:t>
        <a:bodyPr/>
        <a:lstStyle/>
        <a:p>
          <a:r>
            <a:rPr lang="en-US" dirty="0">
              <a:solidFill>
                <a:schemeClr val="accent1">
                  <a:lumMod val="50000"/>
                </a:schemeClr>
              </a:solidFill>
            </a:rPr>
            <a:t>Collision</a:t>
          </a:r>
          <a:r>
            <a:rPr lang="en-US" dirty="0"/>
            <a:t> covers damage to your car or the other car in an accident.</a:t>
          </a:r>
        </a:p>
      </dgm:t>
    </dgm:pt>
    <dgm:pt modelId="{71D23619-11C3-4A04-BF5F-8119B2B6CBF2}" type="parTrans" cxnId="{B8B1A1FF-D2A9-4901-AA7E-9C8AB531CC78}">
      <dgm:prSet/>
      <dgm:spPr/>
      <dgm:t>
        <a:bodyPr/>
        <a:lstStyle/>
        <a:p>
          <a:endParaRPr lang="en-US"/>
        </a:p>
      </dgm:t>
    </dgm:pt>
    <dgm:pt modelId="{A5FC60D2-88F8-4864-9565-99BCC8FAF1F9}" type="sibTrans" cxnId="{B8B1A1FF-D2A9-4901-AA7E-9C8AB531CC78}">
      <dgm:prSet/>
      <dgm:spPr/>
      <dgm:t>
        <a:bodyPr/>
        <a:lstStyle/>
        <a:p>
          <a:endParaRPr lang="en-US"/>
        </a:p>
      </dgm:t>
    </dgm:pt>
    <dgm:pt modelId="{EB56782A-2461-49DC-B149-4BAC93274129}">
      <dgm:prSet/>
      <dgm:spPr/>
      <dgm:t>
        <a:bodyPr/>
        <a:lstStyle/>
        <a:p>
          <a:r>
            <a:rPr lang="en-US" dirty="0">
              <a:solidFill>
                <a:schemeClr val="accent1">
                  <a:lumMod val="50000"/>
                </a:schemeClr>
              </a:solidFill>
            </a:rPr>
            <a:t>Liability</a:t>
          </a:r>
          <a:r>
            <a:rPr lang="en-US" dirty="0"/>
            <a:t> provides protection from claims resulting from injuries or property damage.</a:t>
          </a:r>
        </a:p>
      </dgm:t>
    </dgm:pt>
    <dgm:pt modelId="{3C1423BC-C3FA-4371-918E-0B9FDF69FF49}" type="parTrans" cxnId="{C589FAEC-E249-457C-805E-B7FD1189B32B}">
      <dgm:prSet/>
      <dgm:spPr/>
      <dgm:t>
        <a:bodyPr/>
        <a:lstStyle/>
        <a:p>
          <a:endParaRPr lang="en-US"/>
        </a:p>
      </dgm:t>
    </dgm:pt>
    <dgm:pt modelId="{0FC8EC3E-57D8-47F0-BDDB-BBC9D06F5924}" type="sibTrans" cxnId="{C589FAEC-E249-457C-805E-B7FD1189B32B}">
      <dgm:prSet/>
      <dgm:spPr/>
      <dgm:t>
        <a:bodyPr/>
        <a:lstStyle/>
        <a:p>
          <a:endParaRPr lang="en-US"/>
        </a:p>
      </dgm:t>
    </dgm:pt>
    <dgm:pt modelId="{607E37BE-57A7-4D9A-A8AA-7DF86FF1B4D2}">
      <dgm:prSet/>
      <dgm:spPr/>
      <dgm:t>
        <a:bodyPr/>
        <a:lstStyle/>
        <a:p>
          <a:r>
            <a:rPr lang="en-US" dirty="0">
              <a:solidFill>
                <a:schemeClr val="accent1">
                  <a:lumMod val="50000"/>
                </a:schemeClr>
              </a:solidFill>
            </a:rPr>
            <a:t>Medical payments </a:t>
          </a:r>
          <a:r>
            <a:rPr lang="en-US" dirty="0"/>
            <a:t>cover injuries to yourself or your passengers.</a:t>
          </a:r>
        </a:p>
      </dgm:t>
    </dgm:pt>
    <dgm:pt modelId="{10D1DB91-94D3-44D5-9C05-A18EBBBF6E3C}" type="parTrans" cxnId="{3EDB3541-0D8A-46D9-B33B-31831ADE1B1F}">
      <dgm:prSet/>
      <dgm:spPr/>
      <dgm:t>
        <a:bodyPr/>
        <a:lstStyle/>
        <a:p>
          <a:endParaRPr lang="en-US"/>
        </a:p>
      </dgm:t>
    </dgm:pt>
    <dgm:pt modelId="{8BA26A4B-C1E1-482D-8340-FA8EF9B5D9A2}" type="sibTrans" cxnId="{3EDB3541-0D8A-46D9-B33B-31831ADE1B1F}">
      <dgm:prSet/>
      <dgm:spPr/>
      <dgm:t>
        <a:bodyPr/>
        <a:lstStyle/>
        <a:p>
          <a:endParaRPr lang="en-US"/>
        </a:p>
      </dgm:t>
    </dgm:pt>
    <dgm:pt modelId="{286C9D93-0677-48F8-AC95-3EDD455079FF}">
      <dgm:prSet/>
      <dgm:spPr/>
      <dgm:t>
        <a:bodyPr/>
        <a:lstStyle/>
        <a:p>
          <a:r>
            <a:rPr lang="en-US" dirty="0">
              <a:solidFill>
                <a:schemeClr val="accent1">
                  <a:lumMod val="50000"/>
                </a:schemeClr>
              </a:solidFill>
            </a:rPr>
            <a:t>Uninsured motorist</a:t>
          </a:r>
          <a:r>
            <a:rPr lang="en-US" dirty="0"/>
            <a:t> coverage protects you from drivers who break the law by not having liability insurance. </a:t>
          </a:r>
        </a:p>
      </dgm:t>
    </dgm:pt>
    <dgm:pt modelId="{62910339-A32F-46A1-8491-ED6DC6359C71}" type="parTrans" cxnId="{86133412-4C57-4BA7-9AEB-38C2016A12E3}">
      <dgm:prSet/>
      <dgm:spPr/>
      <dgm:t>
        <a:bodyPr/>
        <a:lstStyle/>
        <a:p>
          <a:endParaRPr lang="en-US"/>
        </a:p>
      </dgm:t>
    </dgm:pt>
    <dgm:pt modelId="{C687C995-E981-40CD-B870-A5AE64B675A1}" type="sibTrans" cxnId="{86133412-4C57-4BA7-9AEB-38C2016A12E3}">
      <dgm:prSet/>
      <dgm:spPr/>
      <dgm:t>
        <a:bodyPr/>
        <a:lstStyle/>
        <a:p>
          <a:endParaRPr lang="en-US"/>
        </a:p>
      </dgm:t>
    </dgm:pt>
    <dgm:pt modelId="{5FD95429-4BE2-4BE1-A039-7B4C3F0E6726}" type="pres">
      <dgm:prSet presAssocID="{F38C030B-7294-46E9-B01C-5F565E396D44}" presName="linear" presStyleCnt="0">
        <dgm:presLayoutVars>
          <dgm:animLvl val="lvl"/>
          <dgm:resizeHandles val="exact"/>
        </dgm:presLayoutVars>
      </dgm:prSet>
      <dgm:spPr/>
    </dgm:pt>
    <dgm:pt modelId="{E67B3DC4-6C3F-4A9C-8923-507EA2FDC448}" type="pres">
      <dgm:prSet presAssocID="{24F95027-0230-4D84-BBB0-2D3E3E8B2FC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FB4A3B0-956C-4416-905D-E41DDA6D03C3}" type="pres">
      <dgm:prSet presAssocID="{A5FC60D2-88F8-4864-9565-99BCC8FAF1F9}" presName="spacer" presStyleCnt="0"/>
      <dgm:spPr/>
    </dgm:pt>
    <dgm:pt modelId="{BEA7B637-6E03-44DC-8218-9EB70047A019}" type="pres">
      <dgm:prSet presAssocID="{EB56782A-2461-49DC-B149-4BAC9327412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92FD6CE-908F-4221-8EAC-5B3373625479}" type="pres">
      <dgm:prSet presAssocID="{0FC8EC3E-57D8-47F0-BDDB-BBC9D06F5924}" presName="spacer" presStyleCnt="0"/>
      <dgm:spPr/>
    </dgm:pt>
    <dgm:pt modelId="{D05404D1-04B2-4BEA-8B41-6940021F636F}" type="pres">
      <dgm:prSet presAssocID="{607E37BE-57A7-4D9A-A8AA-7DF86FF1B4D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CEC4E3B-68AA-4E8D-9E05-3F4B0D2D796D}" type="pres">
      <dgm:prSet presAssocID="{8BA26A4B-C1E1-482D-8340-FA8EF9B5D9A2}" presName="spacer" presStyleCnt="0"/>
      <dgm:spPr/>
    </dgm:pt>
    <dgm:pt modelId="{61E3F520-D48F-418E-941F-F8D10BA76005}" type="pres">
      <dgm:prSet presAssocID="{286C9D93-0677-48F8-AC95-3EDD455079F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133412-4C57-4BA7-9AEB-38C2016A12E3}" srcId="{F38C030B-7294-46E9-B01C-5F565E396D44}" destId="{286C9D93-0677-48F8-AC95-3EDD455079FF}" srcOrd="3" destOrd="0" parTransId="{62910339-A32F-46A1-8491-ED6DC6359C71}" sibTransId="{C687C995-E981-40CD-B870-A5AE64B675A1}"/>
    <dgm:cxn modelId="{034B8034-8FC8-4E36-BAFE-0C778CE375FF}" type="presOf" srcId="{24F95027-0230-4D84-BBB0-2D3E3E8B2FCA}" destId="{E67B3DC4-6C3F-4A9C-8923-507EA2FDC448}" srcOrd="0" destOrd="0" presId="urn:microsoft.com/office/officeart/2005/8/layout/vList2"/>
    <dgm:cxn modelId="{3EDB3541-0D8A-46D9-B33B-31831ADE1B1F}" srcId="{F38C030B-7294-46E9-B01C-5F565E396D44}" destId="{607E37BE-57A7-4D9A-A8AA-7DF86FF1B4D2}" srcOrd="2" destOrd="0" parTransId="{10D1DB91-94D3-44D5-9C05-A18EBBBF6E3C}" sibTransId="{8BA26A4B-C1E1-482D-8340-FA8EF9B5D9A2}"/>
    <dgm:cxn modelId="{17487078-A1BA-488E-8D6D-E0566CD8DAFD}" type="presOf" srcId="{EB56782A-2461-49DC-B149-4BAC93274129}" destId="{BEA7B637-6E03-44DC-8218-9EB70047A019}" srcOrd="0" destOrd="0" presId="urn:microsoft.com/office/officeart/2005/8/layout/vList2"/>
    <dgm:cxn modelId="{EFC28F9B-6230-4FDB-9E36-5ABCEBED54C8}" type="presOf" srcId="{607E37BE-57A7-4D9A-A8AA-7DF86FF1B4D2}" destId="{D05404D1-04B2-4BEA-8B41-6940021F636F}" srcOrd="0" destOrd="0" presId="urn:microsoft.com/office/officeart/2005/8/layout/vList2"/>
    <dgm:cxn modelId="{46ADB9DD-877D-4FE3-AA00-C8459D0DEF0A}" type="presOf" srcId="{286C9D93-0677-48F8-AC95-3EDD455079FF}" destId="{61E3F520-D48F-418E-941F-F8D10BA76005}" srcOrd="0" destOrd="0" presId="urn:microsoft.com/office/officeart/2005/8/layout/vList2"/>
    <dgm:cxn modelId="{C589FAEC-E249-457C-805E-B7FD1189B32B}" srcId="{F38C030B-7294-46E9-B01C-5F565E396D44}" destId="{EB56782A-2461-49DC-B149-4BAC93274129}" srcOrd="1" destOrd="0" parTransId="{3C1423BC-C3FA-4371-918E-0B9FDF69FF49}" sibTransId="{0FC8EC3E-57D8-47F0-BDDB-BBC9D06F5924}"/>
    <dgm:cxn modelId="{9CE90EFE-D59B-487C-AA5C-3748CD5D655D}" type="presOf" srcId="{F38C030B-7294-46E9-B01C-5F565E396D44}" destId="{5FD95429-4BE2-4BE1-A039-7B4C3F0E6726}" srcOrd="0" destOrd="0" presId="urn:microsoft.com/office/officeart/2005/8/layout/vList2"/>
    <dgm:cxn modelId="{B8B1A1FF-D2A9-4901-AA7E-9C8AB531CC78}" srcId="{F38C030B-7294-46E9-B01C-5F565E396D44}" destId="{24F95027-0230-4D84-BBB0-2D3E3E8B2FCA}" srcOrd="0" destOrd="0" parTransId="{71D23619-11C3-4A04-BF5F-8119B2B6CBF2}" sibTransId="{A5FC60D2-88F8-4864-9565-99BCC8FAF1F9}"/>
    <dgm:cxn modelId="{D92B1B6B-5DAC-46B4-BB00-485E78971E97}" type="presParOf" srcId="{5FD95429-4BE2-4BE1-A039-7B4C3F0E6726}" destId="{E67B3DC4-6C3F-4A9C-8923-507EA2FDC448}" srcOrd="0" destOrd="0" presId="urn:microsoft.com/office/officeart/2005/8/layout/vList2"/>
    <dgm:cxn modelId="{71F3C363-E584-4408-89B9-D281292CA499}" type="presParOf" srcId="{5FD95429-4BE2-4BE1-A039-7B4C3F0E6726}" destId="{3FB4A3B0-956C-4416-905D-E41DDA6D03C3}" srcOrd="1" destOrd="0" presId="urn:microsoft.com/office/officeart/2005/8/layout/vList2"/>
    <dgm:cxn modelId="{A1A569D2-94E5-4903-9725-35BC8A0585E6}" type="presParOf" srcId="{5FD95429-4BE2-4BE1-A039-7B4C3F0E6726}" destId="{BEA7B637-6E03-44DC-8218-9EB70047A019}" srcOrd="2" destOrd="0" presId="urn:microsoft.com/office/officeart/2005/8/layout/vList2"/>
    <dgm:cxn modelId="{F46363F6-9C03-461D-AA9B-98380F7EBEBD}" type="presParOf" srcId="{5FD95429-4BE2-4BE1-A039-7B4C3F0E6726}" destId="{192FD6CE-908F-4221-8EAC-5B3373625479}" srcOrd="3" destOrd="0" presId="urn:microsoft.com/office/officeart/2005/8/layout/vList2"/>
    <dgm:cxn modelId="{553E60BC-2EFD-43F1-AB7F-52EFF6E3147B}" type="presParOf" srcId="{5FD95429-4BE2-4BE1-A039-7B4C3F0E6726}" destId="{D05404D1-04B2-4BEA-8B41-6940021F636F}" srcOrd="4" destOrd="0" presId="urn:microsoft.com/office/officeart/2005/8/layout/vList2"/>
    <dgm:cxn modelId="{F38D0F91-81FC-4229-B1F8-6663E45A6C03}" type="presParOf" srcId="{5FD95429-4BE2-4BE1-A039-7B4C3F0E6726}" destId="{2CEC4E3B-68AA-4E8D-9E05-3F4B0D2D796D}" srcOrd="5" destOrd="0" presId="urn:microsoft.com/office/officeart/2005/8/layout/vList2"/>
    <dgm:cxn modelId="{B1E428D6-031F-4C64-8DF3-41575DB17AB1}" type="presParOf" srcId="{5FD95429-4BE2-4BE1-A039-7B4C3F0E6726}" destId="{61E3F520-D48F-418E-941F-F8D10BA7600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EA5852-A83F-45BD-BAD9-6602B596D4B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28AAAC4-F8A7-4AB4-942C-5E9723984F01}">
      <dgm:prSet/>
      <dgm:spPr/>
      <dgm:t>
        <a:bodyPr/>
        <a:lstStyle/>
        <a:p>
          <a:r>
            <a:rPr lang="en-US"/>
            <a:t>The options with more choice are more expensive.</a:t>
          </a:r>
        </a:p>
      </dgm:t>
    </dgm:pt>
    <dgm:pt modelId="{2529D4E7-C01E-4529-AF21-25DB71B0EC49}" type="parTrans" cxnId="{B302F39E-20E7-4A8E-81F8-E6E24F87479A}">
      <dgm:prSet/>
      <dgm:spPr/>
      <dgm:t>
        <a:bodyPr/>
        <a:lstStyle/>
        <a:p>
          <a:endParaRPr lang="en-US"/>
        </a:p>
      </dgm:t>
    </dgm:pt>
    <dgm:pt modelId="{DD6BA1FF-93DC-4FC5-8266-F51C267EBBB9}" type="sibTrans" cxnId="{B302F39E-20E7-4A8E-81F8-E6E24F87479A}">
      <dgm:prSet/>
      <dgm:spPr/>
      <dgm:t>
        <a:bodyPr/>
        <a:lstStyle/>
        <a:p>
          <a:endParaRPr lang="en-US"/>
        </a:p>
      </dgm:t>
    </dgm:pt>
    <dgm:pt modelId="{4FDF0D53-B0C8-4297-857D-8FE917E8DB5F}">
      <dgm:prSet/>
      <dgm:spPr/>
      <dgm:t>
        <a:bodyPr/>
        <a:lstStyle/>
        <a:p>
          <a:r>
            <a:rPr lang="en-US"/>
            <a:t>PPO (Preferred Provider Organization) is based on a geographical area of preferred providers. </a:t>
          </a:r>
        </a:p>
      </dgm:t>
    </dgm:pt>
    <dgm:pt modelId="{D807C8C2-0439-4C82-819C-4C23F305D4C2}" type="parTrans" cxnId="{93EDDA22-4999-4AAB-AB4C-960FC9AFB147}">
      <dgm:prSet/>
      <dgm:spPr/>
      <dgm:t>
        <a:bodyPr/>
        <a:lstStyle/>
        <a:p>
          <a:endParaRPr lang="en-US"/>
        </a:p>
      </dgm:t>
    </dgm:pt>
    <dgm:pt modelId="{C8BE6C8C-AB87-434C-9AA6-702DB408F7CA}" type="sibTrans" cxnId="{93EDDA22-4999-4AAB-AB4C-960FC9AFB147}">
      <dgm:prSet/>
      <dgm:spPr/>
      <dgm:t>
        <a:bodyPr/>
        <a:lstStyle/>
        <a:p>
          <a:endParaRPr lang="en-US"/>
        </a:p>
      </dgm:t>
    </dgm:pt>
    <dgm:pt modelId="{65424DBE-2493-4F22-B817-2E40608ACF34}">
      <dgm:prSet/>
      <dgm:spPr/>
      <dgm:t>
        <a:bodyPr/>
        <a:lstStyle/>
        <a:p>
          <a:r>
            <a:rPr lang="en-US"/>
            <a:t>HMO (Health Maintenance Organization) requires you to see your primary care physician who manages your care.</a:t>
          </a:r>
        </a:p>
      </dgm:t>
    </dgm:pt>
    <dgm:pt modelId="{BAA6CFC8-7359-4D5D-A438-2EEDDFAB997A}" type="parTrans" cxnId="{3CB73F50-9B84-4359-BD73-0F990F10BB07}">
      <dgm:prSet/>
      <dgm:spPr/>
      <dgm:t>
        <a:bodyPr/>
        <a:lstStyle/>
        <a:p>
          <a:endParaRPr lang="en-US"/>
        </a:p>
      </dgm:t>
    </dgm:pt>
    <dgm:pt modelId="{AB39875C-EFBB-4CA1-A9A1-F023B8F81189}" type="sibTrans" cxnId="{3CB73F50-9B84-4359-BD73-0F990F10BB07}">
      <dgm:prSet/>
      <dgm:spPr/>
      <dgm:t>
        <a:bodyPr/>
        <a:lstStyle/>
        <a:p>
          <a:endParaRPr lang="en-US"/>
        </a:p>
      </dgm:t>
    </dgm:pt>
    <dgm:pt modelId="{5CEA122B-B7DB-422B-970C-77592FFB1394}">
      <dgm:prSet/>
      <dgm:spPr/>
      <dgm:t>
        <a:bodyPr/>
        <a:lstStyle/>
        <a:p>
          <a:r>
            <a:rPr lang="en-US"/>
            <a:t>POS (Point of Service) requires you to see your primary care physician but provides more options from preferred providers</a:t>
          </a:r>
        </a:p>
      </dgm:t>
    </dgm:pt>
    <dgm:pt modelId="{3828BE3B-D7E8-4C9D-9FB6-0023EB06AE26}" type="parTrans" cxnId="{D47FC776-3538-4983-89B1-DF32AA233DE0}">
      <dgm:prSet/>
      <dgm:spPr/>
      <dgm:t>
        <a:bodyPr/>
        <a:lstStyle/>
        <a:p>
          <a:endParaRPr lang="en-US"/>
        </a:p>
      </dgm:t>
    </dgm:pt>
    <dgm:pt modelId="{79667C0F-B705-495F-9357-F4DAE64D52C9}" type="sibTrans" cxnId="{D47FC776-3538-4983-89B1-DF32AA233DE0}">
      <dgm:prSet/>
      <dgm:spPr/>
      <dgm:t>
        <a:bodyPr/>
        <a:lstStyle/>
        <a:p>
          <a:endParaRPr lang="en-US"/>
        </a:p>
      </dgm:t>
    </dgm:pt>
    <dgm:pt modelId="{B1E9BF12-6251-4DFF-B31A-B63584E3E996}" type="pres">
      <dgm:prSet presAssocID="{D5EA5852-A83F-45BD-BAD9-6602B596D4BB}" presName="linear" presStyleCnt="0">
        <dgm:presLayoutVars>
          <dgm:animLvl val="lvl"/>
          <dgm:resizeHandles val="exact"/>
        </dgm:presLayoutVars>
      </dgm:prSet>
      <dgm:spPr/>
    </dgm:pt>
    <dgm:pt modelId="{411E3FEC-7026-46C8-AD7A-2445C0C30D34}" type="pres">
      <dgm:prSet presAssocID="{128AAAC4-F8A7-4AB4-942C-5E9723984F0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398B0CC-A3B5-4A3B-8D84-4B9D9165D855}" type="pres">
      <dgm:prSet presAssocID="{DD6BA1FF-93DC-4FC5-8266-F51C267EBBB9}" presName="spacer" presStyleCnt="0"/>
      <dgm:spPr/>
    </dgm:pt>
    <dgm:pt modelId="{6A42AE10-51E1-4959-85E8-B651915CACC9}" type="pres">
      <dgm:prSet presAssocID="{4FDF0D53-B0C8-4297-857D-8FE917E8DB5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CBC7178-C16E-4ECA-93D8-FB97464067B6}" type="pres">
      <dgm:prSet presAssocID="{C8BE6C8C-AB87-434C-9AA6-702DB408F7CA}" presName="spacer" presStyleCnt="0"/>
      <dgm:spPr/>
    </dgm:pt>
    <dgm:pt modelId="{EF767072-D812-45B1-89A9-D81A626E5242}" type="pres">
      <dgm:prSet presAssocID="{65424DBE-2493-4F22-B817-2E40608ACF3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5FE8452-9BE0-4915-80B3-F50ECE88817D}" type="pres">
      <dgm:prSet presAssocID="{AB39875C-EFBB-4CA1-A9A1-F023B8F81189}" presName="spacer" presStyleCnt="0"/>
      <dgm:spPr/>
    </dgm:pt>
    <dgm:pt modelId="{B35453C8-A096-4B47-A93B-97CBC15B94FC}" type="pres">
      <dgm:prSet presAssocID="{5CEA122B-B7DB-422B-970C-77592FFB139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7F68307-E80A-43EE-9D90-A559EDE93347}" type="presOf" srcId="{D5EA5852-A83F-45BD-BAD9-6602B596D4BB}" destId="{B1E9BF12-6251-4DFF-B31A-B63584E3E996}" srcOrd="0" destOrd="0" presId="urn:microsoft.com/office/officeart/2005/8/layout/vList2"/>
    <dgm:cxn modelId="{93EDDA22-4999-4AAB-AB4C-960FC9AFB147}" srcId="{D5EA5852-A83F-45BD-BAD9-6602B596D4BB}" destId="{4FDF0D53-B0C8-4297-857D-8FE917E8DB5F}" srcOrd="1" destOrd="0" parTransId="{D807C8C2-0439-4C82-819C-4C23F305D4C2}" sibTransId="{C8BE6C8C-AB87-434C-9AA6-702DB408F7CA}"/>
    <dgm:cxn modelId="{7978CE4D-725A-47E9-84ED-10979952EBF2}" type="presOf" srcId="{5CEA122B-B7DB-422B-970C-77592FFB1394}" destId="{B35453C8-A096-4B47-A93B-97CBC15B94FC}" srcOrd="0" destOrd="0" presId="urn:microsoft.com/office/officeart/2005/8/layout/vList2"/>
    <dgm:cxn modelId="{3CB73F50-9B84-4359-BD73-0F990F10BB07}" srcId="{D5EA5852-A83F-45BD-BAD9-6602B596D4BB}" destId="{65424DBE-2493-4F22-B817-2E40608ACF34}" srcOrd="2" destOrd="0" parTransId="{BAA6CFC8-7359-4D5D-A438-2EEDDFAB997A}" sibTransId="{AB39875C-EFBB-4CA1-A9A1-F023B8F81189}"/>
    <dgm:cxn modelId="{50FD9D51-8CB8-41CF-8920-9710D2D7F2DF}" type="presOf" srcId="{128AAAC4-F8A7-4AB4-942C-5E9723984F01}" destId="{411E3FEC-7026-46C8-AD7A-2445C0C30D34}" srcOrd="0" destOrd="0" presId="urn:microsoft.com/office/officeart/2005/8/layout/vList2"/>
    <dgm:cxn modelId="{D47FC776-3538-4983-89B1-DF32AA233DE0}" srcId="{D5EA5852-A83F-45BD-BAD9-6602B596D4BB}" destId="{5CEA122B-B7DB-422B-970C-77592FFB1394}" srcOrd="3" destOrd="0" parTransId="{3828BE3B-D7E8-4C9D-9FB6-0023EB06AE26}" sibTransId="{79667C0F-B705-495F-9357-F4DAE64D52C9}"/>
    <dgm:cxn modelId="{5256199D-4442-4F92-B7D9-BACA6BE8AEF0}" type="presOf" srcId="{65424DBE-2493-4F22-B817-2E40608ACF34}" destId="{EF767072-D812-45B1-89A9-D81A626E5242}" srcOrd="0" destOrd="0" presId="urn:microsoft.com/office/officeart/2005/8/layout/vList2"/>
    <dgm:cxn modelId="{B302F39E-20E7-4A8E-81F8-E6E24F87479A}" srcId="{D5EA5852-A83F-45BD-BAD9-6602B596D4BB}" destId="{128AAAC4-F8A7-4AB4-942C-5E9723984F01}" srcOrd="0" destOrd="0" parTransId="{2529D4E7-C01E-4529-AF21-25DB71B0EC49}" sibTransId="{DD6BA1FF-93DC-4FC5-8266-F51C267EBBB9}"/>
    <dgm:cxn modelId="{9C2EF4A6-8576-4251-B784-CCF91B74F47B}" type="presOf" srcId="{4FDF0D53-B0C8-4297-857D-8FE917E8DB5F}" destId="{6A42AE10-51E1-4959-85E8-B651915CACC9}" srcOrd="0" destOrd="0" presId="urn:microsoft.com/office/officeart/2005/8/layout/vList2"/>
    <dgm:cxn modelId="{30054C09-47ED-4C15-BA26-7A2573A3C30D}" type="presParOf" srcId="{B1E9BF12-6251-4DFF-B31A-B63584E3E996}" destId="{411E3FEC-7026-46C8-AD7A-2445C0C30D34}" srcOrd="0" destOrd="0" presId="urn:microsoft.com/office/officeart/2005/8/layout/vList2"/>
    <dgm:cxn modelId="{DA96A184-09C2-41A3-9406-3A074C44C2B0}" type="presParOf" srcId="{B1E9BF12-6251-4DFF-B31A-B63584E3E996}" destId="{A398B0CC-A3B5-4A3B-8D84-4B9D9165D855}" srcOrd="1" destOrd="0" presId="urn:microsoft.com/office/officeart/2005/8/layout/vList2"/>
    <dgm:cxn modelId="{A3303294-6199-4873-8B5E-678564FD7CCF}" type="presParOf" srcId="{B1E9BF12-6251-4DFF-B31A-B63584E3E996}" destId="{6A42AE10-51E1-4959-85E8-B651915CACC9}" srcOrd="2" destOrd="0" presId="urn:microsoft.com/office/officeart/2005/8/layout/vList2"/>
    <dgm:cxn modelId="{754E885A-2809-4662-BD0C-6408312826AC}" type="presParOf" srcId="{B1E9BF12-6251-4DFF-B31A-B63584E3E996}" destId="{7CBC7178-C16E-4ECA-93D8-FB97464067B6}" srcOrd="3" destOrd="0" presId="urn:microsoft.com/office/officeart/2005/8/layout/vList2"/>
    <dgm:cxn modelId="{910D3343-769A-48BF-B4ED-9D6BCB9A4D51}" type="presParOf" srcId="{B1E9BF12-6251-4DFF-B31A-B63584E3E996}" destId="{EF767072-D812-45B1-89A9-D81A626E5242}" srcOrd="4" destOrd="0" presId="urn:microsoft.com/office/officeart/2005/8/layout/vList2"/>
    <dgm:cxn modelId="{1E6C36AB-76A9-4882-B5A5-FFEF521403AF}" type="presParOf" srcId="{B1E9BF12-6251-4DFF-B31A-B63584E3E996}" destId="{15FE8452-9BE0-4915-80B3-F50ECE88817D}" srcOrd="5" destOrd="0" presId="urn:microsoft.com/office/officeart/2005/8/layout/vList2"/>
    <dgm:cxn modelId="{60C7026F-5D6E-4303-8D06-F16FA9D28B45}" type="presParOf" srcId="{B1E9BF12-6251-4DFF-B31A-B63584E3E996}" destId="{B35453C8-A096-4B47-A93B-97CBC15B94F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BB0CD-2A98-412C-AEA1-E63FAED34335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EEB8D-FD7A-4D60-BC7E-14D0E0C19465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C54B5-DAF7-4250-99B0-6858429628CE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Financial</a:t>
          </a:r>
        </a:p>
      </dsp:txBody>
      <dsp:txXfrm>
        <a:off x="1816103" y="671"/>
        <a:ext cx="4447536" cy="1572384"/>
      </dsp:txXfrm>
    </dsp:sp>
    <dsp:sp modelId="{3F040238-F29F-4BD1-9132-FEA91F63B105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623A7-C11F-4CA0-BA47-913AF8E73631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C3B0BB-5BE7-4E36-90CF-FEAD2E675798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Health</a:t>
          </a:r>
        </a:p>
      </dsp:txBody>
      <dsp:txXfrm>
        <a:off x="1816103" y="1966151"/>
        <a:ext cx="4447536" cy="1572384"/>
      </dsp:txXfrm>
    </dsp:sp>
    <dsp:sp modelId="{C340126C-AD73-4FBE-9F22-16667CEC9F4D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FD3B95-B3B7-481C-BFDA-41F881920563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8F2B9D-CA75-498B-8B0C-C5CBF8130305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Well-being</a:t>
          </a:r>
        </a:p>
      </dsp:txBody>
      <dsp:txXfrm>
        <a:off x="1816103" y="3931632"/>
        <a:ext cx="4447536" cy="1572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F3C95-D490-40EB-BEDA-7C847828F9A9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0D26E-FB1B-48BE-B3FB-ECE483823B03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The </a:t>
          </a:r>
          <a:r>
            <a:rPr lang="en-US" sz="2600" kern="1200" dirty="0">
              <a:solidFill>
                <a:schemeClr val="accent1">
                  <a:lumMod val="75000"/>
                </a:schemeClr>
              </a:solidFill>
            </a:rPr>
            <a:t>policy holder </a:t>
          </a:r>
          <a:r>
            <a:rPr lang="en-US" sz="2600" kern="1200" dirty="0"/>
            <a:t>is the person who buys insurance.</a:t>
          </a:r>
        </a:p>
      </dsp:txBody>
      <dsp:txXfrm>
        <a:off x="378614" y="886531"/>
        <a:ext cx="2810360" cy="1744948"/>
      </dsp:txXfrm>
    </dsp:sp>
    <dsp:sp modelId="{50BD45C0-D2B6-49CB-8D20-FD5CB60677E3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F1F20D-CEF3-4558-8705-EEFB88680A19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The </a:t>
          </a:r>
          <a:r>
            <a:rPr lang="en-US" sz="2600" kern="1200" dirty="0">
              <a:solidFill>
                <a:schemeClr val="accent1">
                  <a:lumMod val="75000"/>
                </a:schemeClr>
              </a:solidFill>
            </a:rPr>
            <a:t>insurance policy</a:t>
          </a:r>
          <a:r>
            <a:rPr lang="en-US" sz="2600" kern="1200" dirty="0"/>
            <a:t> is a contract that lists what is covered.</a:t>
          </a:r>
        </a:p>
      </dsp:txBody>
      <dsp:txXfrm>
        <a:off x="3946203" y="886531"/>
        <a:ext cx="2810360" cy="1744948"/>
      </dsp:txXfrm>
    </dsp:sp>
    <dsp:sp modelId="{09BB6738-16EE-4E23-BC43-C75A3DB97BE6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67B10D-14F3-4BCA-A06C-F6A4E5092ECB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The </a:t>
          </a:r>
          <a:r>
            <a:rPr lang="en-US" sz="2600" kern="1200" dirty="0">
              <a:solidFill>
                <a:schemeClr val="accent1">
                  <a:lumMod val="75000"/>
                </a:schemeClr>
              </a:solidFill>
            </a:rPr>
            <a:t>insurance claim</a:t>
          </a:r>
          <a:r>
            <a:rPr lang="en-US" sz="2600" kern="1200" dirty="0"/>
            <a:t> is a request for reimbursement for a covered loss. </a:t>
          </a:r>
        </a:p>
      </dsp:txBody>
      <dsp:txXfrm>
        <a:off x="7513791" y="886531"/>
        <a:ext cx="2810360" cy="1744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52B6C-6048-40CC-ADE9-20A57A74F7AE}">
      <dsp:nvSpPr>
        <dsp:cNvPr id="0" name=""/>
        <dsp:cNvSpPr/>
      </dsp:nvSpPr>
      <dsp:spPr>
        <a:xfrm rot="5353720">
          <a:off x="-410252" y="1730416"/>
          <a:ext cx="2575164" cy="154150"/>
        </a:xfrm>
        <a:prstGeom prst="rect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D23DFA-1C8C-464D-AD34-0DDF2F8BECF3}">
      <dsp:nvSpPr>
        <dsp:cNvPr id="0" name=""/>
        <dsp:cNvSpPr/>
      </dsp:nvSpPr>
      <dsp:spPr>
        <a:xfrm>
          <a:off x="294689" y="0"/>
          <a:ext cx="2148613" cy="15467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</a:rPr>
            <a:t>premium</a:t>
          </a:r>
          <a:r>
            <a:rPr lang="en-US" sz="2000" kern="1200" dirty="0"/>
            <a:t> is the amount you pay each year for the insurance policy.</a:t>
          </a:r>
        </a:p>
      </dsp:txBody>
      <dsp:txXfrm>
        <a:off x="339993" y="45304"/>
        <a:ext cx="2058005" cy="1456186"/>
      </dsp:txXfrm>
    </dsp:sp>
    <dsp:sp modelId="{456CA39D-B2BE-4226-AF4F-479B08F5970D}">
      <dsp:nvSpPr>
        <dsp:cNvPr id="0" name=""/>
        <dsp:cNvSpPr/>
      </dsp:nvSpPr>
      <dsp:spPr>
        <a:xfrm rot="21559855">
          <a:off x="894544" y="2997619"/>
          <a:ext cx="3470396" cy="154150"/>
        </a:xfrm>
        <a:prstGeom prst="rect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494C57-A7DE-4906-997D-7357AECA8099}">
      <dsp:nvSpPr>
        <dsp:cNvPr id="0" name=""/>
        <dsp:cNvSpPr/>
      </dsp:nvSpPr>
      <dsp:spPr>
        <a:xfrm>
          <a:off x="1332" y="2157917"/>
          <a:ext cx="2804659" cy="24181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</a:rPr>
            <a:t>co-pay</a:t>
          </a:r>
          <a:r>
            <a:rPr lang="en-US" sz="2000" kern="1200" dirty="0"/>
            <a:t> is the amount you pay before receiving the service covered by the insurance. For example, you may have to make a co-pay before visiting your doctor.</a:t>
          </a:r>
        </a:p>
      </dsp:txBody>
      <dsp:txXfrm>
        <a:off x="72156" y="2228741"/>
        <a:ext cx="2663011" cy="2276475"/>
      </dsp:txXfrm>
    </dsp:sp>
    <dsp:sp modelId="{5A9CB8A9-6FEE-4A29-AA9A-93B86E72AB5A}">
      <dsp:nvSpPr>
        <dsp:cNvPr id="0" name=""/>
        <dsp:cNvSpPr/>
      </dsp:nvSpPr>
      <dsp:spPr>
        <a:xfrm>
          <a:off x="3371209" y="2030167"/>
          <a:ext cx="3005226" cy="25458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</a:rPr>
            <a:t>deductible</a:t>
          </a:r>
          <a:r>
            <a:rPr lang="en-US" sz="2000" kern="1200" dirty="0"/>
            <a:t> is the amount of money you pay before the insurance is paid. For example, if you have an accident and your car insurance has a $500 deductible, you pay this amount, and the insurance pays the rest. </a:t>
          </a:r>
        </a:p>
      </dsp:txBody>
      <dsp:txXfrm>
        <a:off x="3445775" y="2104733"/>
        <a:ext cx="2856094" cy="23967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B3DC4-6C3F-4A9C-8923-507EA2FDC448}">
      <dsp:nvSpPr>
        <dsp:cNvPr id="0" name=""/>
        <dsp:cNvSpPr/>
      </dsp:nvSpPr>
      <dsp:spPr>
        <a:xfrm>
          <a:off x="0" y="79715"/>
          <a:ext cx="6263640" cy="12866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accent1">
                  <a:lumMod val="50000"/>
                </a:schemeClr>
              </a:solidFill>
            </a:rPr>
            <a:t>Collision</a:t>
          </a:r>
          <a:r>
            <a:rPr lang="en-US" sz="2300" kern="1200" dirty="0"/>
            <a:t> covers damage to your car or the other car in an accident.</a:t>
          </a:r>
        </a:p>
      </dsp:txBody>
      <dsp:txXfrm>
        <a:off x="62808" y="142523"/>
        <a:ext cx="6138024" cy="1161018"/>
      </dsp:txXfrm>
    </dsp:sp>
    <dsp:sp modelId="{BEA7B637-6E03-44DC-8218-9EB70047A019}">
      <dsp:nvSpPr>
        <dsp:cNvPr id="0" name=""/>
        <dsp:cNvSpPr/>
      </dsp:nvSpPr>
      <dsp:spPr>
        <a:xfrm>
          <a:off x="0" y="1432589"/>
          <a:ext cx="6263640" cy="1286634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accent1">
                  <a:lumMod val="50000"/>
                </a:schemeClr>
              </a:solidFill>
            </a:rPr>
            <a:t>Liability</a:t>
          </a:r>
          <a:r>
            <a:rPr lang="en-US" sz="2300" kern="1200" dirty="0"/>
            <a:t> provides protection from claims resulting from injuries or property damage.</a:t>
          </a:r>
        </a:p>
      </dsp:txBody>
      <dsp:txXfrm>
        <a:off x="62808" y="1495397"/>
        <a:ext cx="6138024" cy="1161018"/>
      </dsp:txXfrm>
    </dsp:sp>
    <dsp:sp modelId="{D05404D1-04B2-4BEA-8B41-6940021F636F}">
      <dsp:nvSpPr>
        <dsp:cNvPr id="0" name=""/>
        <dsp:cNvSpPr/>
      </dsp:nvSpPr>
      <dsp:spPr>
        <a:xfrm>
          <a:off x="0" y="2785464"/>
          <a:ext cx="6263640" cy="1286634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accent1">
                  <a:lumMod val="50000"/>
                </a:schemeClr>
              </a:solidFill>
            </a:rPr>
            <a:t>Medical payments </a:t>
          </a:r>
          <a:r>
            <a:rPr lang="en-US" sz="2300" kern="1200" dirty="0"/>
            <a:t>cover injuries to yourself or your passengers.</a:t>
          </a:r>
        </a:p>
      </dsp:txBody>
      <dsp:txXfrm>
        <a:off x="62808" y="2848272"/>
        <a:ext cx="6138024" cy="1161018"/>
      </dsp:txXfrm>
    </dsp:sp>
    <dsp:sp modelId="{61E3F520-D48F-418E-941F-F8D10BA76005}">
      <dsp:nvSpPr>
        <dsp:cNvPr id="0" name=""/>
        <dsp:cNvSpPr/>
      </dsp:nvSpPr>
      <dsp:spPr>
        <a:xfrm>
          <a:off x="0" y="4138338"/>
          <a:ext cx="6263640" cy="128663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accent1">
                  <a:lumMod val="50000"/>
                </a:schemeClr>
              </a:solidFill>
            </a:rPr>
            <a:t>Uninsured motorist</a:t>
          </a:r>
          <a:r>
            <a:rPr lang="en-US" sz="2300" kern="1200" dirty="0"/>
            <a:t> coverage protects you from drivers who break the law by not having liability insurance. </a:t>
          </a:r>
        </a:p>
      </dsp:txBody>
      <dsp:txXfrm>
        <a:off x="62808" y="4201146"/>
        <a:ext cx="6138024" cy="11610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E3FEC-7026-46C8-AD7A-2445C0C30D34}">
      <dsp:nvSpPr>
        <dsp:cNvPr id="0" name=""/>
        <dsp:cNvSpPr/>
      </dsp:nvSpPr>
      <dsp:spPr>
        <a:xfrm>
          <a:off x="0" y="81411"/>
          <a:ext cx="10515600" cy="993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options with more choice are more expensive.</a:t>
          </a:r>
        </a:p>
      </dsp:txBody>
      <dsp:txXfrm>
        <a:off x="48481" y="129892"/>
        <a:ext cx="10418638" cy="896166"/>
      </dsp:txXfrm>
    </dsp:sp>
    <dsp:sp modelId="{6A42AE10-51E1-4959-85E8-B651915CACC9}">
      <dsp:nvSpPr>
        <dsp:cNvPr id="0" name=""/>
        <dsp:cNvSpPr/>
      </dsp:nvSpPr>
      <dsp:spPr>
        <a:xfrm>
          <a:off x="0" y="1146540"/>
          <a:ext cx="10515600" cy="993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PPO (Preferred Provider Organization) is based on a geographical area of preferred providers. </a:t>
          </a:r>
        </a:p>
      </dsp:txBody>
      <dsp:txXfrm>
        <a:off x="48481" y="1195021"/>
        <a:ext cx="10418638" cy="896166"/>
      </dsp:txXfrm>
    </dsp:sp>
    <dsp:sp modelId="{EF767072-D812-45B1-89A9-D81A626E5242}">
      <dsp:nvSpPr>
        <dsp:cNvPr id="0" name=""/>
        <dsp:cNvSpPr/>
      </dsp:nvSpPr>
      <dsp:spPr>
        <a:xfrm>
          <a:off x="0" y="2211669"/>
          <a:ext cx="10515600" cy="993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HMO (Health Maintenance Organization) requires you to see your primary care physician who manages your care.</a:t>
          </a:r>
        </a:p>
      </dsp:txBody>
      <dsp:txXfrm>
        <a:off x="48481" y="2260150"/>
        <a:ext cx="10418638" cy="896166"/>
      </dsp:txXfrm>
    </dsp:sp>
    <dsp:sp modelId="{B35453C8-A096-4B47-A93B-97CBC15B94FC}">
      <dsp:nvSpPr>
        <dsp:cNvPr id="0" name=""/>
        <dsp:cNvSpPr/>
      </dsp:nvSpPr>
      <dsp:spPr>
        <a:xfrm>
          <a:off x="0" y="3276797"/>
          <a:ext cx="10515600" cy="993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POS (Point of Service) requires you to see your primary care physician but provides more options from preferred providers</a:t>
          </a:r>
        </a:p>
      </dsp:txBody>
      <dsp:txXfrm>
        <a:off x="48481" y="3325278"/>
        <a:ext cx="10418638" cy="896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B2D5-4728-45FF-9B36-176182520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832D5-FA14-4DF2-908A-0ABB285E5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19CA0-40AF-4DD2-8481-5A4A6D7BC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602A-8F40-4E64-B768-6001E1E8C0E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0F99E-74C1-4269-B415-8785D6BB1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17671-806B-4475-AEC9-5A98CB21A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DE0CD-60BE-415A-8B41-150E26117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01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A8AC1-FC85-407D-8325-6A0BC626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82FB5-A7D5-405A-AB4A-06F57B17A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A2A2E-2B1A-4F31-9351-44F2838F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602A-8F40-4E64-B768-6001E1E8C0E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5CFEA-5700-450F-9C49-3CDF401EE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F412D-EF72-428A-BF75-C8783826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DE0CD-60BE-415A-8B41-150E26117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2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B4F6C9-175D-47C9-A96A-75EFFC299D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BB111-CA31-4F88-9EF3-5495CADF0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7E719-EED2-4C77-B72A-50DA8FFE1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602A-8F40-4E64-B768-6001E1E8C0E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E1311-E15B-4D5D-9C16-3F3F0BB2C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029D3-4943-4235-93C4-E18E16B1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DE0CD-60BE-415A-8B41-150E26117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0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C85ED-8B1F-4E31-A4C0-A873D7104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5F83C-6F73-4B93-886C-56ED885BD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7BD32-1176-49F5-9B56-2D186943E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602A-8F40-4E64-B768-6001E1E8C0E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2791C-4E81-4BAC-A26C-B1114F045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29F57-DCCB-476F-97F4-5DC3D5A0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DE0CD-60BE-415A-8B41-150E26117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93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58469-BFF5-4DED-B8F4-B3E0805F8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E63F-A394-41F2-B0AC-260364B7E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3C476-FD39-4385-8B39-F6FF71037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602A-8F40-4E64-B768-6001E1E8C0E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AE1F4-EEED-44DD-A0EC-FB09F28B8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4BE70-FBD3-4EC9-A666-50B79182E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DE0CD-60BE-415A-8B41-150E26117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12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92E11-C037-45FE-8224-076A12759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00296-53CA-4BB9-950A-84573CCDB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AC4A3-7C27-4877-8506-2F0A114CD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E7A5D-EDCC-4996-9DDE-2F2EA2DD1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602A-8F40-4E64-B768-6001E1E8C0E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27661-0CAD-4F21-AA89-7BF230512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C73CA-1921-4C3A-AF96-0F36BBA3E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DE0CD-60BE-415A-8B41-150E26117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9418-E28E-4451-A88D-C5DFB3903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C1B85-0C59-447C-9BD1-80F798D17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810E4-75DF-4CC3-9F50-AB3E063DB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A9F88-4E35-48DD-BD24-B2CF43730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9C2625-FFA3-416A-BA7E-762E8BF19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E15770-1C99-49DD-9D3F-919CE03B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602A-8F40-4E64-B768-6001E1E8C0E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BE9822-8EA8-4C20-B7E7-5C33237C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6998F4-718F-4F52-B27F-11D4FFDD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DE0CD-60BE-415A-8B41-150E26117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6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33E33-8282-429C-ABB5-F9BAFBC6E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25D48-CD01-4B05-B0D8-9D238973D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602A-8F40-4E64-B768-6001E1E8C0E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1A11B-1EB9-4092-8389-753250445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E33A3-82AA-42D3-8FB9-7986797C3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DE0CD-60BE-415A-8B41-150E26117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5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3E0949-E7D3-4E4A-B4BD-AF92D4E1D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602A-8F40-4E64-B768-6001E1E8C0E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B197D9-8CEA-440E-93BF-0424751CA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26992-CD05-4B64-8681-B80CE3AF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DE0CD-60BE-415A-8B41-150E26117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0C0E-D5B2-48E3-9376-D14B03656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8549E-DFA4-4963-B206-6ADBCB20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0DB58-F495-486A-BA8C-26418CE685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81728-DF83-446F-8A1A-2167CE405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602A-8F40-4E64-B768-6001E1E8C0E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436FC-22D5-466A-B813-8B763BC3E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5DC7A-23F7-41CA-80E2-6598D9258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DE0CD-60BE-415A-8B41-150E26117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3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F28EF-2840-46C5-B9C5-F81C01D13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3C2B26-E65C-49D5-93C7-40621827EA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DD27B-E83A-41D0-8E5E-3848699A2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81B40-11AC-421D-BB48-E41AAC69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602A-8F40-4E64-B768-6001E1E8C0E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614B6-5C16-4B18-8B2B-0640AD97A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29312-C1CF-4618-A149-63576867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DE0CD-60BE-415A-8B41-150E26117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6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E3002B-0CB0-4C2A-8312-FD366D6AC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07A31-4005-41FD-A3AA-4E785D245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18CED-38AA-49BD-9A58-6F33A62CA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9602A-8F40-4E64-B768-6001E1E8C0E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702F4-E308-4452-8597-163A20475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258EE-F4BA-4954-9F50-5FF11212F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E0CD-60BE-415A-8B41-150E26117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8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OGDvlh8lc1k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dHQbseMaP1w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CBmtFPMUcr0?feature=oembe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merfinance.gov/" TargetMode="External"/><Relationship Id="rId2" Type="http://schemas.openxmlformats.org/officeDocument/2006/relationships/hyperlink" Target="https://www.ftc.gov/about-ftc/bureaus-offices/bureau-consumer-protec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sa.gov/scam/?gclid=CjwKCAjwtIaVBhBkEiwAsr7-c8JbxatSNknJk4UQFVD5pXbSuWcnHBEwVzwAb9554-5cxbyMQYUr6RoCIVQQAvD_Bw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MUlv5pcKVQQ?feature=oembed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E41DF5C-BA75-1224-E6AB-298F76110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0" b="79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7242A-32A2-AA19-B4FB-A392AFFE7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3" y="5154168"/>
            <a:ext cx="9511167" cy="12618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Unit 9: Risk Management and Insurance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894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C7BAB9-2003-407C-8D90-C887285E0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534" y="1344304"/>
            <a:ext cx="7451678" cy="28437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Think, Pair, 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D6A3E-760E-42FB-914C-90E9F8F25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6765" y="4414123"/>
            <a:ext cx="6418471" cy="143210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Why do you need insurance?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44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A40F9-F8EB-4766-9572-9B363AE15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Insurance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midsection of a person holding a miniature house">
            <a:extLst>
              <a:ext uri="{FF2B5EF4-FFF2-40B4-BE49-F238E27FC236}">
                <a16:creationId xmlns:a16="http://schemas.microsoft.com/office/drawing/2014/main" id="{BDEC4354-E807-800C-FA72-1FFA5717E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22" r="18851" b="-1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9F0C3-7B24-47EE-A15C-BA230C7A8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329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3200" dirty="0"/>
              <a:t>Protects your income and assets</a:t>
            </a:r>
          </a:p>
          <a:p>
            <a:r>
              <a:rPr lang="en-US" sz="3200" dirty="0"/>
              <a:t>Provides peace of mind and safety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19429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C3548-F5DC-4166-92E3-BDB56B3BE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insurance and why have it?</a:t>
            </a:r>
          </a:p>
        </p:txBody>
      </p:sp>
      <p:pic>
        <p:nvPicPr>
          <p:cNvPr id="3" name="Online Media 2" title="Cartoon insurance">
            <a:hlinkClick r:id="" action="ppaction://media"/>
            <a:extLst>
              <a:ext uri="{FF2B5EF4-FFF2-40B4-BE49-F238E27FC236}">
                <a16:creationId xmlns:a16="http://schemas.microsoft.com/office/drawing/2014/main" id="{11B0965D-62FA-4523-B26E-8BB07F6937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77340" y="2165096"/>
            <a:ext cx="7658100" cy="432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3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7238D-C622-4485-ABFD-078D737DF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Preview the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1D661-0213-4A24-A376-91A5D6405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818" y="5077464"/>
            <a:ext cx="549573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What do you know about insurance?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4F13C3F2-F60D-8A77-B26D-21C133E95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91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0501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4495E-AF8E-4C23-A02F-469F5AA0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Literacy: Insurance</a:t>
            </a:r>
          </a:p>
        </p:txBody>
      </p:sp>
      <p:pic>
        <p:nvPicPr>
          <p:cNvPr id="3" name="Online Media 2" title="Financial Literacy: Insurance">
            <a:hlinkClick r:id="" action="ppaction://media"/>
            <a:extLst>
              <a:ext uri="{FF2B5EF4-FFF2-40B4-BE49-F238E27FC236}">
                <a16:creationId xmlns:a16="http://schemas.microsoft.com/office/drawing/2014/main" id="{E6C577A1-F944-4EF3-8EAF-4154081A2A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27933" y="2122415"/>
            <a:ext cx="6280607" cy="354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03B17-93CC-4A35-B288-AAD8D5BCB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Review Insurance Vocabulary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0CAD1BC-79F7-71F9-CF88-FD7F66FAFC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862288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1403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12C213-0802-A3F4-F10A-1B8EBE9105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3E396-7BDA-4DAB-BC9A-6AC342881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Review Insurance Vocabulary</a:t>
            </a:r>
          </a:p>
        </p:txBody>
      </p:sp>
      <p:sp>
        <p:nvSpPr>
          <p:cNvPr id="24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0E9BDD6-7493-FDDA-7FB9-07E116290F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0701217"/>
              </p:ext>
            </p:extLst>
          </p:nvPr>
        </p:nvGraphicFramePr>
        <p:xfrm>
          <a:off x="4976031" y="963877"/>
          <a:ext cx="6377769" cy="4930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0300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C3BA6-3F89-4E19-9A63-8B4FE1E6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Brainstorm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7A311-73F5-42CF-8641-1A98B8D1E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dirty="0"/>
              <a:t>What are the types of insurance?</a:t>
            </a:r>
          </a:p>
        </p:txBody>
      </p:sp>
    </p:spTree>
    <p:extLst>
      <p:ext uri="{BB962C8B-B14F-4D97-AF65-F5344CB8AC3E}">
        <p14:creationId xmlns:p14="http://schemas.microsoft.com/office/powerpoint/2010/main" val="88383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umbrella over a piggybank">
            <a:extLst>
              <a:ext uri="{FF2B5EF4-FFF2-40B4-BE49-F238E27FC236}">
                <a16:creationId xmlns:a16="http://schemas.microsoft.com/office/drawing/2014/main" id="{B1FA9BDF-43C9-DBA7-C76B-7795F4425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0657" r="-2" b="-2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245B2-D43C-4687-9E95-A5F1B299B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Types of Insurance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10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Car">
            <a:extLst>
              <a:ext uri="{FF2B5EF4-FFF2-40B4-BE49-F238E27FC236}">
                <a16:creationId xmlns:a16="http://schemas.microsoft.com/office/drawing/2014/main" id="{122851AB-17A6-D754-551C-852D1BF37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053" y="953955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0638E-2B6F-47A6-ABE3-B2D7297BE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en-US" dirty="0"/>
              <a:t>Car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C42DF-4AB9-4AFF-AEF1-48A13F1CF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r>
              <a:rPr lang="en-US" sz="4000" dirty="0"/>
              <a:t>Required by all states</a:t>
            </a:r>
          </a:p>
          <a:p>
            <a:r>
              <a:rPr lang="en-US" sz="4000" dirty="0"/>
              <a:t>Likely the first insurance you will purchase</a:t>
            </a:r>
          </a:p>
        </p:txBody>
      </p:sp>
    </p:spTree>
    <p:extLst>
      <p:ext uri="{BB962C8B-B14F-4D97-AF65-F5344CB8AC3E}">
        <p14:creationId xmlns:p14="http://schemas.microsoft.com/office/powerpoint/2010/main" val="1854296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26F05-8D95-16EA-9EFD-A6C09B03B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Minimizing Risk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349A0F-B1B3-8409-78EB-8758765B47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935982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912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5F595-E2C6-4B5E-8E91-DF0B2577B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 101: Personal Auto Coverage</a:t>
            </a:r>
          </a:p>
        </p:txBody>
      </p:sp>
      <p:pic>
        <p:nvPicPr>
          <p:cNvPr id="3" name="Online Media 2" title="Insurance 101 - Personal Auto Coverages">
            <a:hlinkClick r:id="" action="ppaction://media"/>
            <a:extLst>
              <a:ext uri="{FF2B5EF4-FFF2-40B4-BE49-F238E27FC236}">
                <a16:creationId xmlns:a16="http://schemas.microsoft.com/office/drawing/2014/main" id="{C636673F-0C01-4508-A6F8-ED24E64D1A1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56639" y="2071843"/>
            <a:ext cx="6241409" cy="352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9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86A36F-7524-4915-9590-DF87996D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Car Insurance Basic Terms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D109D7D-FF2E-5B5D-FA25-D6B0A9A4E3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313354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10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close up of calculator and stethoscope placed on invoice">
            <a:extLst>
              <a:ext uri="{FF2B5EF4-FFF2-40B4-BE49-F238E27FC236}">
                <a16:creationId xmlns:a16="http://schemas.microsoft.com/office/drawing/2014/main" id="{EC152A8E-9769-4F5D-8223-584AF8761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61" y="1807912"/>
            <a:ext cx="5725274" cy="367848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CF551F-7EF1-44D7-B21B-DD6D472C0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en-US" dirty="0"/>
              <a:t>Health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501E7-DC18-40A5-B1AC-32D377337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r>
              <a:rPr lang="en-US" dirty="0"/>
              <a:t>Often one of the benefits of employment</a:t>
            </a:r>
          </a:p>
          <a:p>
            <a:r>
              <a:rPr lang="en-US" dirty="0"/>
              <a:t>Covers your medical needs.</a:t>
            </a:r>
          </a:p>
        </p:txBody>
      </p:sp>
    </p:spTree>
    <p:extLst>
      <p:ext uri="{BB962C8B-B14F-4D97-AF65-F5344CB8AC3E}">
        <p14:creationId xmlns:p14="http://schemas.microsoft.com/office/powerpoint/2010/main" val="2358725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7C3FC-1AAD-4310-9443-3D88409BE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Care Options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3070A7B-B74D-AC74-EDE9-3FD09212526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0297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our wooden houses with different sizes">
            <a:extLst>
              <a:ext uri="{FF2B5EF4-FFF2-40B4-BE49-F238E27FC236}">
                <a16:creationId xmlns:a16="http://schemas.microsoft.com/office/drawing/2014/main" id="{2D560FB3-B16F-C633-006A-CFB4C4090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110" b="1362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A4BF3-1CE7-42B6-AFCD-1AC487316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Renter’s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BBCB5-45FD-4D16-AB8E-C8FCD2209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rgbClr val="FFFFFF"/>
                </a:solidFill>
              </a:rPr>
              <a:t>Covers your personal property while renting a home or apartment.</a:t>
            </a:r>
          </a:p>
        </p:txBody>
      </p:sp>
    </p:spTree>
    <p:extLst>
      <p:ext uri="{BB962C8B-B14F-4D97-AF65-F5344CB8AC3E}">
        <p14:creationId xmlns:p14="http://schemas.microsoft.com/office/powerpoint/2010/main" val="211183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9516A-64C3-4F54-ACFC-AFB22A6F7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Life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5370E-5FA8-4BD6-B08B-037A548FE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Term insurance is a lower cost insurance for a fixed amount of time.</a:t>
            </a:r>
          </a:p>
          <a:p>
            <a:pPr marL="0" indent="0">
              <a:buNone/>
            </a:pPr>
            <a:r>
              <a:rPr lang="en-US" sz="2400" dirty="0"/>
              <a:t>Permanent insurance is more expensive but lasts your whole life. </a:t>
            </a:r>
          </a:p>
          <a:p>
            <a:pPr marL="0" indent="0">
              <a:buNone/>
            </a:pPr>
            <a:r>
              <a:rPr lang="en-US" sz="2400" dirty="0"/>
              <a:t>Probably not needed until you have a family and income to protect.</a:t>
            </a:r>
          </a:p>
        </p:txBody>
      </p:sp>
      <p:pic>
        <p:nvPicPr>
          <p:cNvPr id="5" name="Picture 4" descr="Rescue buoy floating at sea">
            <a:extLst>
              <a:ext uri="{FF2B5EF4-FFF2-40B4-BE49-F238E27FC236}">
                <a16:creationId xmlns:a16="http://schemas.microsoft.com/office/drawing/2014/main" id="{B6B5EF0A-3B41-4177-B7C2-2875265B7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3391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2124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20D1-DAF3-4C00-BB59-E76C18FC9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Disability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701AB-A408-4EF3-A7E3-0BB789862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Can cover a portion of your salary if you are medically unable to work.</a:t>
            </a:r>
          </a:p>
        </p:txBody>
      </p:sp>
      <p:pic>
        <p:nvPicPr>
          <p:cNvPr id="5" name="Picture 4" descr="Senior on a wheelchair">
            <a:extLst>
              <a:ext uri="{FF2B5EF4-FFF2-40B4-BE49-F238E27FC236}">
                <a16:creationId xmlns:a16="http://schemas.microsoft.com/office/drawing/2014/main" id="{36ACDEB3-4505-4175-A019-FE7E749EA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3" r="8389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3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AFE70-923E-4E48-A397-5240F9FF0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Emergency Reserves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9B574-DC8A-4A1A-96C0-C6577FA16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It is not insurance.</a:t>
            </a:r>
          </a:p>
          <a:p>
            <a:r>
              <a:rPr lang="en-US" sz="2200" dirty="0"/>
              <a:t>It is money saved for emergencies such as loss of your job.</a:t>
            </a:r>
          </a:p>
          <a:p>
            <a:r>
              <a:rPr lang="en-US" sz="2200" dirty="0"/>
              <a:t>It is recommended to save money to cover 3-6 months of </a:t>
            </a:r>
            <a:r>
              <a:rPr lang="en-US" sz="2200"/>
              <a:t>your expenses.</a:t>
            </a:r>
            <a:endParaRPr lang="en-US" sz="2200" dirty="0"/>
          </a:p>
        </p:txBody>
      </p:sp>
      <p:pic>
        <p:nvPicPr>
          <p:cNvPr id="8" name="Picture 7" descr="Pile of American dollar banknotes">
            <a:extLst>
              <a:ext uri="{FF2B5EF4-FFF2-40B4-BE49-F238E27FC236}">
                <a16:creationId xmlns:a16="http://schemas.microsoft.com/office/drawing/2014/main" id="{256412FE-F856-4873-944E-86B901297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r="878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2893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6D59E-0079-A4D2-B06C-6673CDE95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Identity Theft Is a Risk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4573F-3216-FBCB-C552-6DC19B44A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is identity theft?</a:t>
            </a:r>
          </a:p>
          <a:p>
            <a:pPr marL="0" indent="0">
              <a:buNone/>
            </a:pPr>
            <a:r>
              <a:rPr lang="en-US" dirty="0"/>
              <a:t>It happens when someone uses your personal information to pose as you to steal your money or use your insurance.</a:t>
            </a:r>
          </a:p>
        </p:txBody>
      </p:sp>
    </p:spTree>
    <p:extLst>
      <p:ext uri="{BB962C8B-B14F-4D97-AF65-F5344CB8AC3E}">
        <p14:creationId xmlns:p14="http://schemas.microsoft.com/office/powerpoint/2010/main" val="3893921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A808DF-C3A3-7066-857C-40406DEB6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Types of Identity Theft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4E90F-AA33-0BC3-452F-2C9391E51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en-US" sz="2400"/>
              <a:t>Taking money from your bank and investment accounts</a:t>
            </a:r>
          </a:p>
          <a:p>
            <a:r>
              <a:rPr lang="en-US" sz="2400"/>
              <a:t>Creating a fictitious consumer who applies for credit cards and loans using your personal information</a:t>
            </a:r>
          </a:p>
          <a:p>
            <a:r>
              <a:rPr lang="en-US" sz="2400"/>
              <a:t>Filing a fake tax return to steal your refund</a:t>
            </a:r>
          </a:p>
          <a:p>
            <a:r>
              <a:rPr lang="en-US" sz="2400"/>
              <a:t>Using your medical insurance to pay for health care</a:t>
            </a:r>
          </a:p>
          <a:p>
            <a:r>
              <a:rPr lang="en-US" sz="2400"/>
              <a:t>Committing crimes with your identity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45844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900A1-98D3-8461-A44D-E5399F336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Avoiding Identify Theft and Scams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8624C-3026-E5EE-03FF-29DB2DF99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r>
              <a:rPr lang="en-US" sz="2000"/>
              <a:t>Your Social Security number is the master key to your identity. Keep it safe.</a:t>
            </a:r>
          </a:p>
          <a:p>
            <a:r>
              <a:rPr lang="en-US" sz="2000"/>
              <a:t>Do not disclose your personal information unless you have initiated the contact or have verified that the request is legitimate.</a:t>
            </a:r>
          </a:p>
          <a:p>
            <a:r>
              <a:rPr lang="en-US" sz="2000"/>
              <a:t>Beware of links sent through email unless you requested them. They often have malware that steals your information.</a:t>
            </a:r>
          </a:p>
          <a:p>
            <a:r>
              <a:rPr lang="en-US" sz="2000"/>
              <a:t>Use alerts from your financial institutions.</a:t>
            </a:r>
          </a:p>
          <a:p>
            <a:r>
              <a:rPr lang="en-US" sz="2000"/>
              <a:t>Monitor your financial and health insurance statements.</a:t>
            </a:r>
          </a:p>
          <a:p>
            <a:r>
              <a:rPr lang="en-US" sz="2000"/>
              <a:t>Use strong passwords and two-factor authentication. 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410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5D9583-4962-EEFE-AE7A-EA470D21C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4100"/>
              <a:t>Reporting Identity Theft, Scams, and Unfair Business Practices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4B05E-A1D7-18C1-F398-1FB598256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>
                <a:hlinkClick r:id="rId2"/>
              </a:rPr>
              <a:t>Bureau of Consumer Protection</a:t>
            </a:r>
            <a:endParaRPr lang="en-US" sz="2400"/>
          </a:p>
          <a:p>
            <a:r>
              <a:rPr lang="en-US" sz="2400">
                <a:hlinkClick r:id="rId3"/>
              </a:rPr>
              <a:t>Consumer Financial Protection</a:t>
            </a:r>
            <a:endParaRPr lang="en-US" sz="2400"/>
          </a:p>
          <a:p>
            <a:r>
              <a:rPr lang="en-US" sz="2400">
                <a:hlinkClick r:id="rId4"/>
              </a:rPr>
              <a:t>Social Security Administration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16176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5DDECC-A11E-434E-87B2-8997CD38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54A4D14-513F-4121-92D3-5CCB46896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C3411F1-AD17-499D-AFEF-2F300F6DF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0BF2CBE-B1E9-4C42-89DC-C35E4E651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72C95A87-DCDB-41C4-B774-744B3ECBE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CB97515-32FF-43A6-A51C-B140193A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C6379D3-7045-4B76-9409-6D23D753D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C324CDD-B30F-47DD-8627-E2171D5E8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61B1C1DE-4201-4989-BE65-41ADC2472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0A9092BE-A36C-4833-8E71-2850F4AF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806398CC-D327-4E06-838C-31119BD5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1E3F0C5B-76A9-4A8F-A1CB-35C0DE83A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0A741CC-E736-448A-A94E-5C8BB9711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202722D1-549B-407E-BF75-2A1E8DB5B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5CA8D742-18BD-41B5-9C00-FCFFAED25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8BF81081-4C33-488E-A37E-B95567D0B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462F0DE0-CEBA-420B-8032-FB60893B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79C8D19E-E3D6-45A6-BCA2-5918A37D7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43280283-E04A-43CA-BFA1-F285486A2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38328CB6-0FC5-4AEA-BC7E-489267CB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CD55B40-4E9E-9720-E75C-A2998E4E7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793" y="4614902"/>
            <a:ext cx="8081960" cy="9439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SSA Scam Awareness</a:t>
            </a:r>
          </a:p>
        </p:txBody>
      </p:sp>
      <p:sp>
        <p:nvSpPr>
          <p:cNvPr id="31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892384" y="4386808"/>
            <a:ext cx="407233" cy="351063"/>
          </a:xfrm>
          <a:prstGeom prst="triangle">
            <a:avLst/>
          </a:prstGeom>
          <a:solidFill>
            <a:srgbClr val="A08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E168E2-3256-43A5-9298-9E5A6AE8F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2847" y="954593"/>
            <a:ext cx="6086306" cy="3432215"/>
          </a:xfrm>
          <a:prstGeom prst="rect">
            <a:avLst/>
          </a:prstGeom>
          <a:solidFill>
            <a:schemeClr val="bg1"/>
          </a:solidFill>
          <a:ln w="19050">
            <a:solidFill>
              <a:srgbClr val="A0823B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line Media 1" title="SSA Scam Awareness PSA">
            <a:hlinkClick r:id="" action="ppaction://media"/>
            <a:extLst>
              <a:ext uri="{FF2B5EF4-FFF2-40B4-BE49-F238E27FC236}">
                <a16:creationId xmlns:a16="http://schemas.microsoft.com/office/drawing/2014/main" id="{78CC4F29-6F4D-CE84-ADB9-F53329428C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52800" y="1120792"/>
            <a:ext cx="5486400" cy="3099816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249773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495F8E3-5243-4F02-AC53-F05721B35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280F9F-2129-4B35-86B4-8A4267DFA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79E950F-26FD-49A5-8CFB-664703BE5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957C5C2-2E01-464B-97B4-1981AF052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3B7BE02-9D75-4EBB-879B-D7B75937F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D9536D6-02B7-4110-BF2B-17B08DDFE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DA6B83F-32F5-4D8C-AA2F-53A4FA125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E2FF24D-C357-4073-8093-410279D42F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A7D5D9E-853D-4831-B45D-ED773133B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5D185781-4FC4-4AF1-B231-942FDE963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CC270413-B0D3-4A07-BD1B-E9254A989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C47358D-4669-406F-AC20-6D169951B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28C9057-3C8A-45CB-A084-4AD4535CD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204A0F9-30D5-4D9E-9019-95DEDCFFE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F9CC2C27-C82D-467C-836F-F166E7059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F680CD9A-5DEE-446A-A951-936A1B2D1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0F745C0-6118-47A3-85AB-A412FE581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3CEC5B1E-7348-4ACE-B1DD-E53926EB7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F96B7951-47C0-4555-9A22-86491610F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ACD5C04A-A4EA-432A-A9B5-F84F41D745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B33C957B-D207-438D-9823-4FF59328F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F79D782-A9ED-4AEE-B67D-DDD6F1CB5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6C9F140-6D17-42C4-96E2-F124090D4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EE0A3AEC-72D0-4759-A596-564927A0C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A027B02-EC1B-499B-B4F5-7221EC8D8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234917A-0C65-4737-8337-04DC1F46C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648" y="2075688"/>
            <a:ext cx="8677656" cy="17465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are some examples of scams you or others have experienced?</a:t>
            </a:r>
          </a:p>
        </p:txBody>
      </p:sp>
    </p:spTree>
    <p:extLst>
      <p:ext uri="{BB962C8B-B14F-4D97-AF65-F5344CB8AC3E}">
        <p14:creationId xmlns:p14="http://schemas.microsoft.com/office/powerpoint/2010/main" val="95856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1D590-8E3B-4BC2-B4BB-97BB7FC96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2695699"/>
            <a:ext cx="4087306" cy="197737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Understanding Insurance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ECF726F-591E-40DE-A49D-855D436B0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5" r="29499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470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663</Words>
  <Application>Microsoft Office PowerPoint</Application>
  <PresentationFormat>Widescreen</PresentationFormat>
  <Paragraphs>77</Paragraphs>
  <Slides>27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Unit 9: Risk Management and Insurance</vt:lpstr>
      <vt:lpstr>Minimizing Risk</vt:lpstr>
      <vt:lpstr>Identity Theft Is a Risk</vt:lpstr>
      <vt:lpstr>Types of Identity Theft</vt:lpstr>
      <vt:lpstr>Avoiding Identify Theft and Scams</vt:lpstr>
      <vt:lpstr>Reporting Identity Theft, Scams, and Unfair Business Practices</vt:lpstr>
      <vt:lpstr>SSA Scam Awareness</vt:lpstr>
      <vt:lpstr>What are some examples of scams you or others have experienced?</vt:lpstr>
      <vt:lpstr>Understanding Insurance</vt:lpstr>
      <vt:lpstr>Think, Pair, Share</vt:lpstr>
      <vt:lpstr>Insurance</vt:lpstr>
      <vt:lpstr>What is insurance and why have it?</vt:lpstr>
      <vt:lpstr>Preview the Content</vt:lpstr>
      <vt:lpstr>Financial Literacy: Insurance</vt:lpstr>
      <vt:lpstr>Review Insurance Vocabulary</vt:lpstr>
      <vt:lpstr>Review Insurance Vocabulary</vt:lpstr>
      <vt:lpstr>Brainstorm</vt:lpstr>
      <vt:lpstr>Types of Insurance</vt:lpstr>
      <vt:lpstr>Car Insurance</vt:lpstr>
      <vt:lpstr>Insurance 101: Personal Auto Coverage</vt:lpstr>
      <vt:lpstr>Car Insurance Basic Terms</vt:lpstr>
      <vt:lpstr>Health Insurance</vt:lpstr>
      <vt:lpstr>Health Care Options</vt:lpstr>
      <vt:lpstr>Renter’s Insurance</vt:lpstr>
      <vt:lpstr>Life Insurance</vt:lpstr>
      <vt:lpstr>Disability Insurance</vt:lpstr>
      <vt:lpstr>Emergency Reserves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Understanding Insurance</dc:title>
  <dc:creator>Marsha Fralick</dc:creator>
  <cp:lastModifiedBy>Marsha Fralick</cp:lastModifiedBy>
  <cp:revision>2</cp:revision>
  <dcterms:created xsi:type="dcterms:W3CDTF">2022-04-18T21:06:16Z</dcterms:created>
  <dcterms:modified xsi:type="dcterms:W3CDTF">2023-05-25T23:03:35Z</dcterms:modified>
</cp:coreProperties>
</file>